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2" r:id="rId2"/>
    <p:sldId id="263" r:id="rId3"/>
    <p:sldId id="264" r:id="rId4"/>
    <p:sldId id="265" r:id="rId5"/>
    <p:sldId id="266" r:id="rId6"/>
    <p:sldId id="267" r:id="rId7"/>
    <p:sldId id="268" r:id="rId8"/>
    <p:sldId id="269" r:id="rId9"/>
    <p:sldId id="281" r:id="rId10"/>
    <p:sldId id="270" r:id="rId11"/>
    <p:sldId id="271" r:id="rId12"/>
    <p:sldId id="272" r:id="rId13"/>
    <p:sldId id="273" r:id="rId14"/>
    <p:sldId id="274" r:id="rId15"/>
    <p:sldId id="280" r:id="rId16"/>
    <p:sldId id="279" r:id="rId17"/>
  </p:sldIdLst>
  <p:sldSz cx="7561263" cy="10440988"/>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89">
          <p15:clr>
            <a:srgbClr val="A4A3A4"/>
          </p15:clr>
        </p15:guide>
        <p15:guide id="2" pos="23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FF3300"/>
    <a:srgbClr val="CC0099"/>
    <a:srgbClr val="EA2299"/>
    <a:srgbClr val="990000"/>
    <a:srgbClr val="000099"/>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p:scale>
          <a:sx n="87" d="100"/>
          <a:sy n="87" d="100"/>
        </p:scale>
        <p:origin x="1848" y="-1758"/>
      </p:cViewPr>
      <p:guideLst>
        <p:guide orient="horz" pos="3289"/>
        <p:guide pos="238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7095" y="3243474"/>
            <a:ext cx="6427074" cy="2238045"/>
          </a:xfrm>
        </p:spPr>
        <p:txBody>
          <a:bodyPr/>
          <a:lstStyle/>
          <a:p>
            <a:r>
              <a:rPr lang="en-US" smtClean="0"/>
              <a:t>Click to edit Master title style</a:t>
            </a:r>
            <a:endParaRPr lang="en-IN"/>
          </a:p>
        </p:txBody>
      </p:sp>
      <p:sp>
        <p:nvSpPr>
          <p:cNvPr id="3" name="Subtitle 2"/>
          <p:cNvSpPr>
            <a:spLocks noGrp="1"/>
          </p:cNvSpPr>
          <p:nvPr>
            <p:ph type="subTitle" idx="1"/>
          </p:nvPr>
        </p:nvSpPr>
        <p:spPr>
          <a:xfrm>
            <a:off x="1134190" y="5916560"/>
            <a:ext cx="5292884" cy="266825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47C9B81F-C347-4BEF-BFDF-29C42F48304A}" type="datetimeFigureOut">
              <a:rPr lang="en-US" smtClean="0"/>
              <a:pPr/>
              <a:t>11/25/2021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7C9B81F-C347-4BEF-BFDF-29C42F48304A}" type="datetimeFigureOut">
              <a:rPr lang="en-US" smtClean="0"/>
              <a:pPr/>
              <a:t>11/25/2021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81916" y="418125"/>
            <a:ext cx="1701284" cy="8908676"/>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378063" y="418125"/>
            <a:ext cx="4977831" cy="890867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7C9B81F-C347-4BEF-BFDF-29C42F48304A}" type="datetimeFigureOut">
              <a:rPr lang="en-US" smtClean="0"/>
              <a:pPr/>
              <a:t>11/25/2021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7C9B81F-C347-4BEF-BFDF-29C42F48304A}" type="datetimeFigureOut">
              <a:rPr lang="en-US" smtClean="0"/>
              <a:pPr/>
              <a:t>11/25/2021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7287" y="6709302"/>
            <a:ext cx="6427074" cy="2073696"/>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597287" y="4425337"/>
            <a:ext cx="6427074" cy="228396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C9B81F-C347-4BEF-BFDF-29C42F48304A}" type="datetimeFigureOut">
              <a:rPr lang="en-US" smtClean="0"/>
              <a:pPr/>
              <a:t>11/25/2021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378063" y="2436232"/>
            <a:ext cx="3339558" cy="68905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3843642" y="2436232"/>
            <a:ext cx="3339558" cy="68905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47C9B81F-C347-4BEF-BFDF-29C42F48304A}" type="datetimeFigureOut">
              <a:rPr lang="en-US" smtClean="0"/>
              <a:pPr/>
              <a:t>11/25/2021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378063" y="2337139"/>
            <a:ext cx="3340871" cy="9740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78063" y="3311147"/>
            <a:ext cx="3340871" cy="601565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3841017" y="2337139"/>
            <a:ext cx="3342183" cy="9740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41017" y="3311147"/>
            <a:ext cx="3342183" cy="601565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47C9B81F-C347-4BEF-BFDF-29C42F48304A}" type="datetimeFigureOut">
              <a:rPr lang="en-US" smtClean="0"/>
              <a:pPr/>
              <a:t>11/25/2021</a:t>
            </a:fld>
            <a:endParaRPr lang="en-US"/>
          </a:p>
        </p:txBody>
      </p:sp>
      <p:sp>
        <p:nvSpPr>
          <p:cNvPr id="8" name="Footer Placeholder 7"/>
          <p:cNvSpPr>
            <a:spLocks noGrp="1"/>
          </p:cNvSpPr>
          <p:nvPr>
            <p:ph type="ftr" sz="quarter" idx="11"/>
          </p:nvPr>
        </p:nvSpPr>
        <p:spPr/>
        <p:txBody>
          <a:bodyPr/>
          <a:lstStyle/>
          <a:p>
            <a:endParaRPr kumimoji="0" lang="en-US" dirty="0"/>
          </a:p>
        </p:txBody>
      </p:sp>
      <p:sp>
        <p:nvSpPr>
          <p:cNvPr id="9" name="Slide Number Placeholder 8"/>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47C9B81F-C347-4BEF-BFDF-29C42F48304A}" type="datetimeFigureOut">
              <a:rPr lang="en-US" smtClean="0"/>
              <a:pPr/>
              <a:t>11/25/2021</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C9B81F-C347-4BEF-BFDF-29C42F48304A}" type="datetimeFigureOut">
              <a:rPr lang="en-US" smtClean="0"/>
              <a:pPr/>
              <a:t>11/25/2021</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8064" y="415706"/>
            <a:ext cx="2487603" cy="1769167"/>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2956244" y="415707"/>
            <a:ext cx="4226956" cy="89110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378064" y="2184874"/>
            <a:ext cx="2487603" cy="714192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C9B81F-C347-4BEF-BFDF-29C42F48304A}" type="datetimeFigureOut">
              <a:rPr lang="en-US" smtClean="0"/>
              <a:pPr/>
              <a:t>11/25/2021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060" y="7308692"/>
            <a:ext cx="4536758" cy="862832"/>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482060" y="932922"/>
            <a:ext cx="4536758" cy="626459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482060" y="8171524"/>
            <a:ext cx="4536758" cy="122536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C9B81F-C347-4BEF-BFDF-29C42F48304A}" type="datetimeFigureOut">
              <a:rPr lang="en-US" smtClean="0"/>
              <a:pPr/>
              <a:t>11/25/2021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75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8063" y="418123"/>
            <a:ext cx="6805137" cy="1740165"/>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378063" y="2436232"/>
            <a:ext cx="6805137" cy="689056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378063" y="9677250"/>
            <a:ext cx="1764295" cy="555886"/>
          </a:xfrm>
          <a:prstGeom prst="rect">
            <a:avLst/>
          </a:prstGeom>
        </p:spPr>
        <p:txBody>
          <a:bodyPr vert="horz" lIns="91440" tIns="45720" rIns="91440" bIns="45720" rtlCol="0" anchor="ctr"/>
          <a:lstStyle>
            <a:lvl1pPr algn="l">
              <a:defRPr sz="1200">
                <a:solidFill>
                  <a:schemeClr val="tx1">
                    <a:tint val="75000"/>
                  </a:schemeClr>
                </a:solidFill>
              </a:defRPr>
            </a:lvl1pPr>
          </a:lstStyle>
          <a:p>
            <a:fld id="{47C9B81F-C347-4BEF-BFDF-29C42F48304A}" type="datetimeFigureOut">
              <a:rPr lang="en-US" smtClean="0"/>
              <a:pPr/>
              <a:t>11/25/2021</a:t>
            </a:fld>
            <a:endParaRPr lang="en-US" dirty="0">
              <a:solidFill>
                <a:schemeClr val="tx2">
                  <a:shade val="90000"/>
                </a:schemeClr>
              </a:solidFill>
            </a:endParaRPr>
          </a:p>
        </p:txBody>
      </p:sp>
      <p:sp>
        <p:nvSpPr>
          <p:cNvPr id="5" name="Footer Placeholder 4"/>
          <p:cNvSpPr>
            <a:spLocks noGrp="1"/>
          </p:cNvSpPr>
          <p:nvPr>
            <p:ph type="ftr" sz="quarter" idx="3"/>
          </p:nvPr>
        </p:nvSpPr>
        <p:spPr>
          <a:xfrm>
            <a:off x="2583432" y="9677250"/>
            <a:ext cx="2394400" cy="555886"/>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eaLnBrk="1" latinLnBrk="0" hangingPunct="1"/>
            <a:endParaRPr kumimoji="0" lang="en-US" dirty="0">
              <a:solidFill>
                <a:schemeClr val="tx2">
                  <a:shade val="90000"/>
                </a:schemeClr>
              </a:solidFill>
            </a:endParaRPr>
          </a:p>
        </p:txBody>
      </p:sp>
      <p:sp>
        <p:nvSpPr>
          <p:cNvPr id="6" name="Slide Number Placeholder 5"/>
          <p:cNvSpPr>
            <a:spLocks noGrp="1"/>
          </p:cNvSpPr>
          <p:nvPr>
            <p:ph type="sldNum" sz="quarter" idx="4"/>
          </p:nvPr>
        </p:nvSpPr>
        <p:spPr>
          <a:xfrm>
            <a:off x="5418905" y="9677250"/>
            <a:ext cx="1764295" cy="555886"/>
          </a:xfrm>
          <a:prstGeom prst="rect">
            <a:avLst/>
          </a:prstGeom>
        </p:spPr>
        <p:txBody>
          <a:bodyPr vert="horz" lIns="91440" tIns="45720" rIns="91440" bIns="45720" rtlCol="0" anchor="ctr"/>
          <a:lstStyle>
            <a:lvl1pPr algn="r">
              <a:defRPr sz="1200">
                <a:solidFill>
                  <a:schemeClr val="tx1">
                    <a:tint val="75000"/>
                  </a:schemeClr>
                </a:solidFill>
              </a:defRPr>
            </a:lvl1pPr>
          </a:lstStyle>
          <a:p>
            <a:fld id="{042AED99-7FB4-404E-8A97-64753DCE42EC}" type="slidenum">
              <a:rPr kumimoji="0" lang="en-US" smtClean="0"/>
              <a:pPr/>
              <a:t>‹#›</a:t>
            </a:fld>
            <a:endParaRPr kumimoji="0" lang="en-US" dirty="0">
              <a:solidFill>
                <a:schemeClr val="tx2">
                  <a:shade val="90000"/>
                </a:scheme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8.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561263" cy="10440988"/>
          </a:xfrm>
          <a:prstGeom prst="rect">
            <a:avLst/>
          </a:prstGeom>
          <a:solidFill>
            <a:srgbClr val="002060"/>
          </a:solidFill>
          <a:ln w="76200">
            <a:solidFill>
              <a:schemeClr val="bg1"/>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Pentagon 3"/>
          <p:cNvSpPr/>
          <p:nvPr/>
        </p:nvSpPr>
        <p:spPr>
          <a:xfrm flipH="1">
            <a:off x="1637491" y="4220362"/>
            <a:ext cx="6858048" cy="5214974"/>
          </a:xfrm>
          <a:prstGeom prst="homePlate">
            <a:avLst>
              <a:gd name="adj" fmla="val 34835"/>
            </a:avLst>
          </a:prstGeom>
          <a:solidFill>
            <a:schemeClr val="accent6">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Pentagon 4"/>
          <p:cNvSpPr/>
          <p:nvPr/>
        </p:nvSpPr>
        <p:spPr>
          <a:xfrm>
            <a:off x="-648525" y="4791866"/>
            <a:ext cx="6215105" cy="6786610"/>
          </a:xfrm>
          <a:prstGeom prst="homePlate">
            <a:avLst>
              <a:gd name="adj" fmla="val 55877"/>
            </a:avLst>
          </a:prstGeom>
          <a:solidFill>
            <a:srgbClr val="EA229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itle 1"/>
          <p:cNvSpPr txBox="1">
            <a:spLocks/>
          </p:cNvSpPr>
          <p:nvPr/>
        </p:nvSpPr>
        <p:spPr>
          <a:xfrm>
            <a:off x="282515" y="577023"/>
            <a:ext cx="3640992" cy="785819"/>
          </a:xfrm>
          <a:prstGeom prst="rect">
            <a:avLst/>
          </a:prstGeom>
          <a:ln>
            <a:noFill/>
          </a:ln>
          <a:effectLst>
            <a:outerShdw blurRad="50800" dist="38100" dir="5400000" algn="t"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600" normalizeH="0" baseline="0" noProof="0" dirty="0" smtClean="0">
                <a:ln>
                  <a:noFill/>
                </a:ln>
                <a:solidFill>
                  <a:schemeClr val="bg1"/>
                </a:solidFill>
                <a:effectLst>
                  <a:outerShdw blurRad="38100" dist="38100" dir="2700000" algn="tl">
                    <a:srgbClr val="000000">
                      <a:alpha val="43137"/>
                    </a:srgbClr>
                  </a:outerShdw>
                </a:effectLst>
                <a:uLnTx/>
                <a:uFillTx/>
                <a:latin typeface="Papyrus" pitchFamily="66" charset="0"/>
                <a:ea typeface="+mj-ea"/>
                <a:cs typeface="+mj-cs"/>
              </a:rPr>
              <a:t>KNEUS</a:t>
            </a:r>
            <a:endParaRPr kumimoji="0" lang="en-IN" sz="4800" b="1" i="0" u="none" strike="noStrike" kern="1200" cap="none" spc="600" normalizeH="0" baseline="0" noProof="0" dirty="0">
              <a:ln>
                <a:noFill/>
              </a:ln>
              <a:solidFill>
                <a:schemeClr val="bg1"/>
              </a:solidFill>
              <a:effectLst>
                <a:outerShdw blurRad="38100" dist="38100" dir="2700000" algn="tl">
                  <a:srgbClr val="000000">
                    <a:alpha val="43137"/>
                  </a:srgbClr>
                </a:outerShdw>
              </a:effectLst>
              <a:uLnTx/>
              <a:uFillTx/>
              <a:latin typeface="Papyrus" pitchFamily="66" charset="0"/>
              <a:ea typeface="+mj-ea"/>
              <a:cs typeface="+mj-cs"/>
            </a:endParaRPr>
          </a:p>
        </p:txBody>
      </p:sp>
      <p:sp>
        <p:nvSpPr>
          <p:cNvPr id="7" name="Subtitle 2"/>
          <p:cNvSpPr txBox="1">
            <a:spLocks/>
          </p:cNvSpPr>
          <p:nvPr/>
        </p:nvSpPr>
        <p:spPr>
          <a:xfrm>
            <a:off x="351607" y="1344528"/>
            <a:ext cx="5292884" cy="304066"/>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200" b="1" i="0" u="none" strike="noStrike" kern="1200" cap="none" normalizeH="0" baseline="0" noProof="0" dirty="0" smtClean="0">
                <a:ln>
                  <a:noFill/>
                </a:ln>
                <a:solidFill>
                  <a:schemeClr val="bg1"/>
                </a:solidFill>
                <a:effectLst/>
                <a:uLnTx/>
                <a:uFillTx/>
                <a:latin typeface="Papyrus" pitchFamily="66" charset="0"/>
                <a:cs typeface="Aparajita" pitchFamily="34" charset="0"/>
              </a:rPr>
              <a:t>Kusht    Niyantran    Evum    Unmoolan   Samiti</a:t>
            </a:r>
            <a:endParaRPr kumimoji="0" lang="en-IN" sz="1200" b="1" i="0" u="none" strike="noStrike" kern="1200" cap="none" normalizeH="0" baseline="0" noProof="0" dirty="0">
              <a:ln>
                <a:noFill/>
              </a:ln>
              <a:solidFill>
                <a:schemeClr val="bg1"/>
              </a:solidFill>
              <a:effectLst/>
              <a:uLnTx/>
              <a:uFillTx/>
              <a:latin typeface="Papyrus" pitchFamily="66" charset="0"/>
              <a:cs typeface="Aparajita" pitchFamily="34" charset="0"/>
            </a:endParaRPr>
          </a:p>
        </p:txBody>
      </p:sp>
      <p:pic>
        <p:nvPicPr>
          <p:cNvPr id="2050" name="Picture 2" descr="C:\Users\samsung\Desktop\Daily work\New folder\IMG-20190422-WA0002.jpg"/>
          <p:cNvPicPr>
            <a:picLocks noChangeAspect="1" noChangeArrowheads="1"/>
          </p:cNvPicPr>
          <p:nvPr/>
        </p:nvPicPr>
        <p:blipFill>
          <a:blip r:embed="rId2" cstate="print"/>
          <a:srcRect/>
          <a:stretch>
            <a:fillRect/>
          </a:stretch>
        </p:blipFill>
        <p:spPr bwMode="auto">
          <a:xfrm>
            <a:off x="1994681" y="6577816"/>
            <a:ext cx="1643074" cy="1232305"/>
          </a:xfrm>
          <a:prstGeom prst="round2DiagRect">
            <a:avLst>
              <a:gd name="adj1" fmla="val 50000"/>
              <a:gd name="adj2" fmla="val 0"/>
            </a:avLst>
          </a:prstGeom>
          <a:ln w="88900" cap="sq">
            <a:solidFill>
              <a:srgbClr val="FFFFFF"/>
            </a:solidFill>
            <a:miter lim="800000"/>
          </a:ln>
          <a:effectLst>
            <a:outerShdw blurRad="254000" algn="tl" rotWithShape="0">
              <a:srgbClr val="000000">
                <a:alpha val="43000"/>
              </a:srgbClr>
            </a:outerShdw>
          </a:effectLst>
        </p:spPr>
      </p:pic>
      <p:pic>
        <p:nvPicPr>
          <p:cNvPr id="2053" name="Picture 5" descr="C:\Users\samsung\Desktop\Daily work\New folder\IMG_20190626_112516.jpg"/>
          <p:cNvPicPr>
            <a:picLocks noChangeAspect="1" noChangeArrowheads="1"/>
          </p:cNvPicPr>
          <p:nvPr/>
        </p:nvPicPr>
        <p:blipFill>
          <a:blip r:embed="rId3" cstate="print"/>
          <a:srcRect/>
          <a:stretch>
            <a:fillRect/>
          </a:stretch>
        </p:blipFill>
        <p:spPr bwMode="auto">
          <a:xfrm>
            <a:off x="208731" y="6456986"/>
            <a:ext cx="1494615" cy="1335276"/>
          </a:xfrm>
          <a:prstGeom prst="round2DiagRect">
            <a:avLst>
              <a:gd name="adj1" fmla="val 0"/>
              <a:gd name="adj2" fmla="val 50000"/>
            </a:avLst>
          </a:prstGeom>
          <a:ln w="88900" cap="sq">
            <a:solidFill>
              <a:srgbClr val="FFFFFF"/>
            </a:solidFill>
            <a:miter lim="800000"/>
          </a:ln>
          <a:effectLst>
            <a:outerShdw blurRad="254000" algn="tl" rotWithShape="0">
              <a:srgbClr val="000000">
                <a:alpha val="43000"/>
              </a:srgbClr>
            </a:outerShdw>
          </a:effectLst>
        </p:spPr>
      </p:pic>
      <p:pic>
        <p:nvPicPr>
          <p:cNvPr id="2054" name="Picture 6" descr="C:\Users\samsung\Desktop\Daily work\New folder\IMG-20190109-WA0034.jpg"/>
          <p:cNvPicPr>
            <a:picLocks noChangeAspect="1" noChangeArrowheads="1"/>
          </p:cNvPicPr>
          <p:nvPr/>
        </p:nvPicPr>
        <p:blipFill>
          <a:blip r:embed="rId4" cstate="print"/>
          <a:srcRect/>
          <a:stretch>
            <a:fillRect/>
          </a:stretch>
        </p:blipFill>
        <p:spPr bwMode="auto">
          <a:xfrm>
            <a:off x="2017354" y="8078014"/>
            <a:ext cx="1619261" cy="1214446"/>
          </a:xfrm>
          <a:prstGeom prst="round2DiagRect">
            <a:avLst>
              <a:gd name="adj1" fmla="val 0"/>
              <a:gd name="adj2" fmla="val 50000"/>
            </a:avLst>
          </a:prstGeom>
          <a:ln w="88900" cap="sq">
            <a:solidFill>
              <a:srgbClr val="FFFFFF"/>
            </a:solidFill>
            <a:miter lim="800000"/>
          </a:ln>
          <a:effectLst>
            <a:outerShdw blurRad="254000" algn="tl" rotWithShape="0">
              <a:srgbClr val="000000">
                <a:alpha val="43000"/>
              </a:srgbClr>
            </a:outerShdw>
          </a:effectLst>
        </p:spPr>
      </p:pic>
      <p:sp>
        <p:nvSpPr>
          <p:cNvPr id="15" name="Oval 14"/>
          <p:cNvSpPr/>
          <p:nvPr/>
        </p:nvSpPr>
        <p:spPr>
          <a:xfrm>
            <a:off x="4423573" y="2505850"/>
            <a:ext cx="2419368" cy="2428892"/>
          </a:xfrm>
          <a:prstGeom prst="ellipse">
            <a:avLst/>
          </a:prstGeom>
          <a:gradFill flip="none" rotWithShape="1">
            <a:gsLst>
              <a:gs pos="0">
                <a:srgbClr val="800080">
                  <a:shade val="30000"/>
                  <a:satMod val="115000"/>
                </a:srgbClr>
              </a:gs>
              <a:gs pos="50000">
                <a:srgbClr val="800080">
                  <a:shade val="67500"/>
                  <a:satMod val="115000"/>
                </a:srgbClr>
              </a:gs>
              <a:gs pos="100000">
                <a:srgbClr val="800080">
                  <a:shade val="100000"/>
                  <a:satMod val="115000"/>
                </a:srgbClr>
              </a:gs>
            </a:gsLst>
            <a:lin ang="18900000" scaled="1"/>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3494879" y="7853986"/>
            <a:ext cx="1766830" cy="295466"/>
          </a:xfrm>
          <a:prstGeom prst="rect">
            <a:avLst/>
          </a:prstGeom>
        </p:spPr>
        <p:txBody>
          <a:bodyPr wrap="none">
            <a:spAutoFit/>
          </a:bodyPr>
          <a:lstStyle/>
          <a:p>
            <a:pPr marL="377887" indent="-377887" algn="just">
              <a:lnSpc>
                <a:spcPct val="110000"/>
              </a:lnSpc>
              <a:spcBef>
                <a:spcPct val="20000"/>
              </a:spcBef>
              <a:defRPr/>
            </a:pPr>
            <a:r>
              <a:rPr lang="en-US" sz="1200" dirty="0" smtClean="0">
                <a:solidFill>
                  <a:schemeClr val="bg1"/>
                </a:solidFill>
                <a:latin typeface="Vladimir Script" pitchFamily="66" charset="0"/>
                <a:cs typeface="Times New Roman" pitchFamily="18" charset="0"/>
              </a:rPr>
              <a:t>A healthy and Happy Society</a:t>
            </a:r>
          </a:p>
        </p:txBody>
      </p:sp>
      <p:pic>
        <p:nvPicPr>
          <p:cNvPr id="19" name="Picture 18" descr="C:\Users\samsung\Desktop\Daily work\New folder\IMG-20181123-WA0044.jpg"/>
          <p:cNvPicPr>
            <a:picLocks noChangeAspect="1" noChangeArrowheads="1"/>
          </p:cNvPicPr>
          <p:nvPr/>
        </p:nvPicPr>
        <p:blipFill>
          <a:blip r:embed="rId5" cstate="print"/>
          <a:srcRect/>
          <a:stretch>
            <a:fillRect/>
          </a:stretch>
        </p:blipFill>
        <p:spPr bwMode="auto">
          <a:xfrm>
            <a:off x="115750" y="8055967"/>
            <a:ext cx="1648657" cy="1236493"/>
          </a:xfrm>
          <a:prstGeom prst="round2DiagRect">
            <a:avLst>
              <a:gd name="adj1" fmla="val 50000"/>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descr="C:\Users\samsung\Documents\My Received Files\IMG_20191002_095930.jpg"/>
          <p:cNvPicPr>
            <a:picLocks noChangeAspect="1" noChangeArrowheads="1"/>
          </p:cNvPicPr>
          <p:nvPr/>
        </p:nvPicPr>
        <p:blipFill>
          <a:blip r:embed="rId6" cstate="print"/>
          <a:srcRect/>
          <a:stretch>
            <a:fillRect/>
          </a:stretch>
        </p:blipFill>
        <p:spPr bwMode="auto">
          <a:xfrm>
            <a:off x="4495011" y="2505850"/>
            <a:ext cx="2357454" cy="2500330"/>
          </a:xfrm>
          <a:prstGeom prst="ellipse">
            <a:avLst/>
          </a:prstGeom>
          <a:ln>
            <a:noFill/>
          </a:ln>
          <a:effectLst>
            <a:softEdge rad="112500"/>
          </a:effectLst>
        </p:spPr>
      </p:pic>
      <p:sp>
        <p:nvSpPr>
          <p:cNvPr id="20" name="Title 1"/>
          <p:cNvSpPr txBox="1">
            <a:spLocks/>
          </p:cNvSpPr>
          <p:nvPr/>
        </p:nvSpPr>
        <p:spPr>
          <a:xfrm>
            <a:off x="3637755" y="5363370"/>
            <a:ext cx="3640992" cy="78581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spc="600" dirty="0" smtClean="0">
                <a:solidFill>
                  <a:srgbClr val="FFFF00"/>
                </a:solidFill>
                <a:effectLst>
                  <a:outerShdw blurRad="38100" dist="38100" dir="2700000" algn="tl">
                    <a:srgbClr val="000000">
                      <a:alpha val="43137"/>
                    </a:srgbClr>
                  </a:outerShdw>
                </a:effectLst>
                <a:latin typeface="Papyrus" pitchFamily="66" charset="0"/>
                <a:ea typeface="+mj-ea"/>
                <a:cs typeface="+mj-cs"/>
              </a:rPr>
              <a:t>Annual Report</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spc="600" dirty="0" smtClean="0">
                <a:solidFill>
                  <a:srgbClr val="FFFF00"/>
                </a:solidFill>
                <a:effectLst>
                  <a:outerShdw blurRad="38100" dist="38100" dir="2700000" algn="tl">
                    <a:srgbClr val="000000">
                      <a:alpha val="43137"/>
                    </a:srgbClr>
                  </a:outerShdw>
                </a:effectLst>
                <a:latin typeface="Papyrus" pitchFamily="66" charset="0"/>
                <a:ea typeface="+mj-ea"/>
                <a:cs typeface="+mj-cs"/>
              </a:rPr>
              <a:t>2019</a:t>
            </a:r>
            <a:endParaRPr kumimoji="0" lang="en-IN" sz="2800" b="1" i="0" u="none" strike="noStrike" kern="1200" cap="none" spc="600" normalizeH="0" baseline="0" noProof="0" dirty="0">
              <a:ln>
                <a:noFill/>
              </a:ln>
              <a:solidFill>
                <a:srgbClr val="FFFF00"/>
              </a:solidFill>
              <a:effectLst>
                <a:outerShdw blurRad="38100" dist="38100" dir="2700000" algn="tl">
                  <a:srgbClr val="000000">
                    <a:alpha val="43137"/>
                  </a:srgbClr>
                </a:outerShdw>
              </a:effectLst>
              <a:uLnTx/>
              <a:uFillTx/>
              <a:latin typeface="Papyrus" pitchFamily="66" charset="0"/>
              <a:ea typeface="+mj-ea"/>
              <a:cs typeface="+mj-cs"/>
            </a:endParaRPr>
          </a:p>
        </p:txBody>
      </p:sp>
      <p:pic>
        <p:nvPicPr>
          <p:cNvPr id="21" name="Picture 2"/>
          <p:cNvPicPr>
            <a:picLocks noChangeAspect="1" noChangeArrowheads="1"/>
          </p:cNvPicPr>
          <p:nvPr/>
        </p:nvPicPr>
        <p:blipFill>
          <a:blip r:embed="rId7" cstate="print"/>
          <a:srcRect/>
          <a:stretch>
            <a:fillRect/>
          </a:stretch>
        </p:blipFill>
        <p:spPr bwMode="auto">
          <a:xfrm>
            <a:off x="4923639" y="3173706"/>
            <a:ext cx="1428760" cy="12609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p:cNvSpPr/>
          <p:nvPr/>
        </p:nvSpPr>
        <p:spPr>
          <a:xfrm rot="10800000">
            <a:off x="3566317" y="0"/>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Parallelogram 20"/>
          <p:cNvSpPr/>
          <p:nvPr/>
        </p:nvSpPr>
        <p:spPr>
          <a:xfrm>
            <a:off x="4066383" y="0"/>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Parallelogram 21"/>
          <p:cNvSpPr/>
          <p:nvPr/>
        </p:nvSpPr>
        <p:spPr>
          <a:xfrm>
            <a:off x="-219897" y="0"/>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Parallelogram 27"/>
          <p:cNvSpPr/>
          <p:nvPr/>
        </p:nvSpPr>
        <p:spPr>
          <a:xfrm>
            <a:off x="-577087" y="9363898"/>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sosceles Triangle 28"/>
          <p:cNvSpPr/>
          <p:nvPr/>
        </p:nvSpPr>
        <p:spPr>
          <a:xfrm>
            <a:off x="3780631" y="9363898"/>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Parallelogram 29"/>
          <p:cNvSpPr/>
          <p:nvPr/>
        </p:nvSpPr>
        <p:spPr>
          <a:xfrm>
            <a:off x="3852069" y="10072758"/>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
          <p:cNvPicPr>
            <a:picLocks noChangeAspect="1" noChangeArrowheads="1"/>
          </p:cNvPicPr>
          <p:nvPr/>
        </p:nvPicPr>
        <p:blipFill>
          <a:blip r:embed="rId2" cstate="print"/>
          <a:srcRect/>
          <a:stretch>
            <a:fillRect/>
          </a:stretch>
        </p:blipFill>
        <p:spPr bwMode="auto">
          <a:xfrm>
            <a:off x="280169" y="9985739"/>
            <a:ext cx="428628" cy="378291"/>
          </a:xfrm>
          <a:prstGeom prst="rect">
            <a:avLst/>
          </a:prstGeom>
          <a:noFill/>
          <a:ln w="9525">
            <a:noFill/>
            <a:miter lim="800000"/>
            <a:headEnd/>
            <a:tailEnd/>
          </a:ln>
          <a:effectLst/>
        </p:spPr>
      </p:pic>
      <p:sp>
        <p:nvSpPr>
          <p:cNvPr id="33" name="Title 1"/>
          <p:cNvSpPr txBox="1">
            <a:spLocks/>
          </p:cNvSpPr>
          <p:nvPr/>
        </p:nvSpPr>
        <p:spPr>
          <a:xfrm>
            <a:off x="4210431" y="10078278"/>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i="0" u="none" strike="noStrike" kern="1200" cap="none" spc="0" normalizeH="0" baseline="0" noProof="0" dirty="0" smtClean="0">
                <a:ln>
                  <a:noFill/>
                </a:ln>
                <a:solidFill>
                  <a:schemeClr val="bg1"/>
                </a:solidFill>
                <a:effectLst/>
                <a:uLnTx/>
                <a:uFillTx/>
                <a:latin typeface="Papyrus" pitchFamily="66" charset="0"/>
                <a:ea typeface="+mj-ea"/>
                <a:cs typeface="+mj-cs"/>
              </a:rPr>
              <a:t>www.kneus.in</a:t>
            </a:r>
            <a:endParaRPr kumimoji="0" lang="en-IN" sz="12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4" name="Title 1"/>
          <p:cNvSpPr txBox="1">
            <a:spLocks/>
          </p:cNvSpPr>
          <p:nvPr/>
        </p:nvSpPr>
        <p:spPr>
          <a:xfrm>
            <a:off x="280169" y="10078277"/>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100" dirty="0" smtClean="0">
                <a:solidFill>
                  <a:schemeClr val="bg1"/>
                </a:solidFill>
                <a:latin typeface="Papyrus" pitchFamily="66" charset="0"/>
                <a:ea typeface="+mj-ea"/>
                <a:cs typeface="+mj-cs"/>
              </a:rPr>
              <a:t>Kusht  Niyantran Evum  Unmoolan Samiti</a:t>
            </a:r>
            <a:endParaRPr kumimoji="0" lang="en-IN" sz="11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5" name="Title 1"/>
          <p:cNvSpPr txBox="1">
            <a:spLocks/>
          </p:cNvSpPr>
          <p:nvPr/>
        </p:nvSpPr>
        <p:spPr>
          <a:xfrm>
            <a:off x="923110" y="1148528"/>
            <a:ext cx="2861931" cy="357191"/>
          </a:xfrm>
          <a:prstGeom prst="rect">
            <a:avLst/>
          </a:prstGeom>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Papyrus" pitchFamily="66" charset="0"/>
                <a:ea typeface="+mj-ea"/>
                <a:cs typeface="+mj-cs"/>
              </a:rPr>
              <a:t>HIV</a:t>
            </a:r>
            <a:endParaRPr kumimoji="0" lang="en-IN" sz="2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Papyrus" pitchFamily="66" charset="0"/>
              <a:ea typeface="+mj-ea"/>
              <a:cs typeface="+mj-cs"/>
            </a:endParaRPr>
          </a:p>
        </p:txBody>
      </p:sp>
      <p:sp>
        <p:nvSpPr>
          <p:cNvPr id="37" name="Subtitle 6"/>
          <p:cNvSpPr txBox="1">
            <a:spLocks/>
          </p:cNvSpPr>
          <p:nvPr/>
        </p:nvSpPr>
        <p:spPr>
          <a:xfrm>
            <a:off x="872188" y="1980134"/>
            <a:ext cx="2325085" cy="5732140"/>
          </a:xfrm>
          <a:prstGeom prst="rect">
            <a:avLst/>
          </a:prstGeom>
          <a:noFill/>
        </p:spPr>
        <p:txBody>
          <a:bodyPr lIns="100770" tIns="50385" rIns="100770" bIns="50385">
            <a:normAutofit/>
          </a:bodyPr>
          <a:lstStyle/>
          <a:p>
            <a:pPr lvl="0" algn="just">
              <a:lnSpc>
                <a:spcPct val="110000"/>
              </a:lnSpc>
              <a:spcBef>
                <a:spcPct val="20000"/>
              </a:spcBef>
              <a:defRPr/>
            </a:pPr>
            <a:r>
              <a:rPr lang="en-IN" sz="1200" dirty="0" smtClean="0">
                <a:latin typeface="Times New Roman" pitchFamily="18" charset="0"/>
                <a:cs typeface="Times New Roman" pitchFamily="18" charset="0"/>
              </a:rPr>
              <a:t>Our health worker/ DOTS supporter provide counselling to all confirmed TB patient and sent </a:t>
            </a:r>
            <a:r>
              <a:rPr lang="en-US" sz="1200" dirty="0"/>
              <a:t>Integrated Counselling and Testing Centres (ICTC</a:t>
            </a:r>
            <a:r>
              <a:rPr lang="en-US" sz="1200" dirty="0" smtClean="0"/>
              <a:t>) for test before registration.</a:t>
            </a:r>
          </a:p>
          <a:p>
            <a:pPr lvl="0" algn="just">
              <a:lnSpc>
                <a:spcPct val="110000"/>
              </a:lnSpc>
              <a:spcBef>
                <a:spcPct val="20000"/>
              </a:spcBef>
              <a:defRPr/>
            </a:pPr>
            <a:r>
              <a:rPr lang="en-US" sz="1200" dirty="0" smtClean="0"/>
              <a:t>HIV </a:t>
            </a:r>
            <a:r>
              <a:rPr lang="en-US" sz="1200" dirty="0"/>
              <a:t>counselling and testing service is a key entry point to prevention of HIV infection </a:t>
            </a:r>
            <a:r>
              <a:rPr lang="en-US" sz="1200" dirty="0" smtClean="0"/>
              <a:t>as well as  the treatment </a:t>
            </a:r>
            <a:r>
              <a:rPr lang="en-US" sz="1200" dirty="0"/>
              <a:t>and care </a:t>
            </a:r>
            <a:r>
              <a:rPr lang="en-US" sz="1200" dirty="0" smtClean="0"/>
              <a:t>for the </a:t>
            </a:r>
            <a:r>
              <a:rPr lang="en-US" sz="1200" dirty="0"/>
              <a:t>people who are infected with HIV. </a:t>
            </a:r>
            <a:r>
              <a:rPr lang="en-US" sz="1200" dirty="0" smtClean="0"/>
              <a:t>Because of our availability for </a:t>
            </a:r>
            <a:r>
              <a:rPr lang="en-US" sz="1200" dirty="0"/>
              <a:t>counselling and testing services, people can access accurate information about HIV prevention and care and undergo HIV test in a supportive and confidential environment. People who are found HIV negative are supported with information and counselling to reduce risks and remain HIV negative. People who are found HIV positive are provided psycho-social support and </a:t>
            </a:r>
            <a:r>
              <a:rPr lang="en-US" sz="1200" dirty="0" smtClean="0"/>
              <a:t>given a proper treatment </a:t>
            </a:r>
            <a:r>
              <a:rPr lang="en-US" sz="1200" dirty="0"/>
              <a:t>and care.</a:t>
            </a:r>
            <a:endParaRPr lang="en-US" sz="1200" dirty="0" smtClean="0">
              <a:cs typeface="Arial" pitchFamily="34" charset="0"/>
            </a:endParaRPr>
          </a:p>
          <a:p>
            <a:pPr algn="just">
              <a:lnSpc>
                <a:spcPct val="110000"/>
              </a:lnSpc>
              <a:spcBef>
                <a:spcPct val="20000"/>
              </a:spcBef>
              <a:defRPr/>
            </a:pPr>
            <a:endParaRPr lang="en-US" sz="1200" dirty="0" smtClean="0">
              <a:cs typeface="Arial" pitchFamily="34" charset="0"/>
            </a:endParaRPr>
          </a:p>
          <a:p>
            <a:pPr marL="377887" indent="-377887" algn="just">
              <a:lnSpc>
                <a:spcPct val="110000"/>
              </a:lnSpc>
              <a:spcBef>
                <a:spcPct val="20000"/>
              </a:spcBef>
              <a:defRPr/>
            </a:pPr>
            <a:endParaRPr lang="en-US" sz="1200" dirty="0" smtClean="0">
              <a:cs typeface="Arial" pitchFamily="34" charset="0"/>
            </a:endParaRPr>
          </a:p>
          <a:p>
            <a:pPr marL="377887" indent="-377887" algn="just">
              <a:lnSpc>
                <a:spcPct val="110000"/>
              </a:lnSpc>
              <a:spcBef>
                <a:spcPct val="20000"/>
              </a:spcBef>
              <a:defRPr/>
            </a:pPr>
            <a:endParaRPr lang="en-US" sz="1200" dirty="0">
              <a:cs typeface="Arial" pitchFamily="34" charset="0"/>
            </a:endParaRPr>
          </a:p>
        </p:txBody>
      </p:sp>
      <p:cxnSp>
        <p:nvCxnSpPr>
          <p:cNvPr id="14" name="Straight Connector 13"/>
          <p:cNvCxnSpPr/>
          <p:nvPr/>
        </p:nvCxnSpPr>
        <p:spPr>
          <a:xfrm>
            <a:off x="972319" y="1648594"/>
            <a:ext cx="5832648"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stretch>
            <a:fillRect/>
          </a:stretch>
        </p:blipFill>
        <p:spPr>
          <a:xfrm>
            <a:off x="5868863" y="8490683"/>
            <a:ext cx="887611" cy="1411760"/>
          </a:xfrm>
          <a:prstGeom prst="rect">
            <a:avLst/>
          </a:prstGeom>
        </p:spPr>
      </p:pic>
      <p:sp>
        <p:nvSpPr>
          <p:cNvPr id="5" name="Oval 4"/>
          <p:cNvSpPr/>
          <p:nvPr/>
        </p:nvSpPr>
        <p:spPr>
          <a:xfrm>
            <a:off x="3348583" y="2471388"/>
            <a:ext cx="5212384" cy="5197378"/>
          </a:xfrm>
          <a:prstGeom prst="ellipse">
            <a:avLst/>
          </a:prstGeom>
          <a:solidFill>
            <a:srgbClr val="00B05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6317" y="2628206"/>
            <a:ext cx="4822826" cy="4869546"/>
          </a:xfrm>
          <a:prstGeom prst="round2DiagRect">
            <a:avLst>
              <a:gd name="adj1" fmla="val 50000"/>
              <a:gd name="adj2" fmla="val 50000"/>
            </a:avLst>
          </a:prstGeom>
          <a:ln w="38100" cap="sq">
            <a:noFill/>
            <a:miter lim="800000"/>
          </a:ln>
          <a:effectLst>
            <a:outerShdw blurRad="50800" dist="38100" dir="8100000" algn="tr" rotWithShape="0">
              <a:prstClr val="black">
                <a:alpha val="40000"/>
              </a:prstClr>
            </a:outerShdw>
          </a:effectLst>
        </p:spPr>
      </p:pic>
      <p:sp>
        <p:nvSpPr>
          <p:cNvPr id="24" name="Subtitle 6"/>
          <p:cNvSpPr txBox="1">
            <a:spLocks/>
          </p:cNvSpPr>
          <p:nvPr/>
        </p:nvSpPr>
        <p:spPr>
          <a:xfrm>
            <a:off x="884642" y="7574918"/>
            <a:ext cx="2463941" cy="1317984"/>
          </a:xfrm>
          <a:prstGeom prst="rect">
            <a:avLst/>
          </a:prstGeom>
          <a:solidFill>
            <a:srgbClr val="92D050"/>
          </a:solidFill>
        </p:spPr>
        <p:txBody>
          <a:bodyPr lIns="100770" tIns="50385" rIns="100770" bIns="50385">
            <a:normAutofit/>
          </a:bodyPr>
          <a:lstStyle/>
          <a:p>
            <a:pPr lvl="0">
              <a:lnSpc>
                <a:spcPct val="110000"/>
              </a:lnSpc>
              <a:spcBef>
                <a:spcPct val="20000"/>
              </a:spcBef>
              <a:defRPr/>
            </a:pPr>
            <a:endParaRPr lang="en-US" sz="1600" dirty="0" smtClean="0"/>
          </a:p>
          <a:p>
            <a:pPr lvl="0">
              <a:lnSpc>
                <a:spcPct val="110000"/>
              </a:lnSpc>
              <a:spcBef>
                <a:spcPct val="20000"/>
              </a:spcBef>
              <a:defRPr/>
            </a:pPr>
            <a:r>
              <a:rPr lang="en-US" sz="1600" dirty="0" smtClean="0"/>
              <a:t>No. of Patient undergoing counselling &amp;HIV Test- 805</a:t>
            </a:r>
            <a:endParaRPr lang="en-US" sz="1600" dirty="0" smtClean="0">
              <a:cs typeface="Arial" pitchFamily="34" charset="0"/>
            </a:endParaRPr>
          </a:p>
          <a:p>
            <a:pPr>
              <a:lnSpc>
                <a:spcPct val="110000"/>
              </a:lnSpc>
              <a:spcBef>
                <a:spcPct val="20000"/>
              </a:spcBef>
              <a:defRPr/>
            </a:pPr>
            <a:endParaRPr lang="en-US" sz="1600" dirty="0" smtClean="0">
              <a:cs typeface="Arial" pitchFamily="34" charset="0"/>
            </a:endParaRPr>
          </a:p>
          <a:p>
            <a:pPr marL="377887" indent="-377887">
              <a:lnSpc>
                <a:spcPct val="110000"/>
              </a:lnSpc>
              <a:spcBef>
                <a:spcPct val="20000"/>
              </a:spcBef>
              <a:defRPr/>
            </a:pPr>
            <a:endParaRPr lang="en-US" sz="1600" dirty="0" smtClean="0">
              <a:cs typeface="Arial" pitchFamily="34" charset="0"/>
            </a:endParaRPr>
          </a:p>
          <a:p>
            <a:pPr marL="377887" indent="-377887">
              <a:lnSpc>
                <a:spcPct val="110000"/>
              </a:lnSpc>
              <a:spcBef>
                <a:spcPct val="20000"/>
              </a:spcBef>
              <a:defRPr/>
            </a:pPr>
            <a:endParaRPr lang="en-US" sz="1600" dirty="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p:cNvSpPr/>
          <p:nvPr/>
        </p:nvSpPr>
        <p:spPr>
          <a:xfrm rot="10800000">
            <a:off x="3566317" y="0"/>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Parallelogram 20"/>
          <p:cNvSpPr/>
          <p:nvPr/>
        </p:nvSpPr>
        <p:spPr>
          <a:xfrm>
            <a:off x="4066383" y="0"/>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Parallelogram 21"/>
          <p:cNvSpPr/>
          <p:nvPr/>
        </p:nvSpPr>
        <p:spPr>
          <a:xfrm>
            <a:off x="-219897" y="0"/>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Parallelogram 27"/>
          <p:cNvSpPr/>
          <p:nvPr/>
        </p:nvSpPr>
        <p:spPr>
          <a:xfrm>
            <a:off x="-577087" y="9363898"/>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sosceles Triangle 28"/>
          <p:cNvSpPr/>
          <p:nvPr/>
        </p:nvSpPr>
        <p:spPr>
          <a:xfrm>
            <a:off x="3780631" y="9363898"/>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Parallelogram 29"/>
          <p:cNvSpPr/>
          <p:nvPr/>
        </p:nvSpPr>
        <p:spPr>
          <a:xfrm>
            <a:off x="3852069" y="10072758"/>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
          <p:cNvPicPr>
            <a:picLocks noChangeAspect="1" noChangeArrowheads="1"/>
          </p:cNvPicPr>
          <p:nvPr/>
        </p:nvPicPr>
        <p:blipFill>
          <a:blip r:embed="rId2" cstate="print"/>
          <a:srcRect/>
          <a:stretch>
            <a:fillRect/>
          </a:stretch>
        </p:blipFill>
        <p:spPr bwMode="auto">
          <a:xfrm>
            <a:off x="280169" y="9985739"/>
            <a:ext cx="428628" cy="378291"/>
          </a:xfrm>
          <a:prstGeom prst="rect">
            <a:avLst/>
          </a:prstGeom>
          <a:noFill/>
          <a:ln w="9525">
            <a:noFill/>
            <a:miter lim="800000"/>
            <a:headEnd/>
            <a:tailEnd/>
          </a:ln>
          <a:effectLst/>
        </p:spPr>
      </p:pic>
      <p:sp>
        <p:nvSpPr>
          <p:cNvPr id="33" name="Title 1"/>
          <p:cNvSpPr txBox="1">
            <a:spLocks/>
          </p:cNvSpPr>
          <p:nvPr/>
        </p:nvSpPr>
        <p:spPr>
          <a:xfrm>
            <a:off x="4210431" y="10078278"/>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i="0" u="none" strike="noStrike" kern="1200" cap="none" spc="0" normalizeH="0" baseline="0" noProof="0" dirty="0" smtClean="0">
                <a:ln>
                  <a:noFill/>
                </a:ln>
                <a:solidFill>
                  <a:schemeClr val="bg1"/>
                </a:solidFill>
                <a:effectLst/>
                <a:uLnTx/>
                <a:uFillTx/>
                <a:latin typeface="Papyrus" pitchFamily="66" charset="0"/>
                <a:ea typeface="+mj-ea"/>
                <a:cs typeface="+mj-cs"/>
              </a:rPr>
              <a:t>www.kneus.in</a:t>
            </a:r>
            <a:endParaRPr kumimoji="0" lang="en-IN" sz="12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4" name="Title 1"/>
          <p:cNvSpPr txBox="1">
            <a:spLocks/>
          </p:cNvSpPr>
          <p:nvPr/>
        </p:nvSpPr>
        <p:spPr>
          <a:xfrm>
            <a:off x="280169" y="10078277"/>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100" dirty="0" smtClean="0">
                <a:solidFill>
                  <a:schemeClr val="bg1"/>
                </a:solidFill>
                <a:latin typeface="Papyrus" pitchFamily="66" charset="0"/>
                <a:ea typeface="+mj-ea"/>
                <a:cs typeface="+mj-cs"/>
              </a:rPr>
              <a:t>Kusht  Niyantran Evum  Unmoolan Samiti</a:t>
            </a:r>
            <a:endParaRPr kumimoji="0" lang="en-IN" sz="11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5" name="Title 1"/>
          <p:cNvSpPr txBox="1">
            <a:spLocks/>
          </p:cNvSpPr>
          <p:nvPr/>
        </p:nvSpPr>
        <p:spPr>
          <a:xfrm>
            <a:off x="851673" y="1148529"/>
            <a:ext cx="5593253" cy="327550"/>
          </a:xfrm>
          <a:prstGeom prst="rect">
            <a:avLst/>
          </a:prstGeom>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noProof="0" dirty="0" smtClean="0">
                <a:ln>
                  <a:noFill/>
                </a:ln>
                <a:solidFill>
                  <a:schemeClr val="accent4">
                    <a:lumMod val="50000"/>
                  </a:schemeClr>
                </a:solidFill>
                <a:effectLst>
                  <a:outerShdw blurRad="38100" dist="38100" dir="2700000" algn="tl">
                    <a:srgbClr val="000000">
                      <a:alpha val="43137"/>
                    </a:srgbClr>
                  </a:outerShdw>
                </a:effectLst>
                <a:uLnTx/>
                <a:uFillTx/>
                <a:latin typeface="Papyrus" pitchFamily="66" charset="0"/>
                <a:ea typeface="+mj-ea"/>
                <a:cs typeface="+mj-cs"/>
              </a:rPr>
              <a:t> Health Camp &amp; Awareness Program</a:t>
            </a:r>
            <a:endParaRPr kumimoji="0" lang="en-IN" sz="2400" b="1" i="0" u="none" strike="noStrike" kern="1200" cap="none" spc="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Papyrus" pitchFamily="66" charset="0"/>
              <a:ea typeface="+mj-ea"/>
              <a:cs typeface="+mj-cs"/>
            </a:endParaRPr>
          </a:p>
        </p:txBody>
      </p:sp>
      <p:cxnSp>
        <p:nvCxnSpPr>
          <p:cNvPr id="13" name="Straight Connector 12"/>
          <p:cNvCxnSpPr/>
          <p:nvPr/>
        </p:nvCxnSpPr>
        <p:spPr>
          <a:xfrm>
            <a:off x="972319" y="1648594"/>
            <a:ext cx="5832648" cy="0"/>
          </a:xfrm>
          <a:prstGeom prst="lin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431349" y="1914654"/>
            <a:ext cx="1978106" cy="369332"/>
          </a:xfrm>
          <a:prstGeom prst="rect">
            <a:avLst/>
          </a:prstGeom>
        </p:spPr>
        <p:txBody>
          <a:bodyPr wrap="none">
            <a:spAutoFit/>
          </a:bodyPr>
          <a:lstStyle/>
          <a:p>
            <a:r>
              <a:rPr lang="en-IN" b="1" dirty="0" smtClean="0">
                <a:solidFill>
                  <a:schemeClr val="accent4">
                    <a:lumMod val="50000"/>
                  </a:schemeClr>
                </a:solidFill>
                <a:latin typeface="Times New Roman" panose="02020603050405020304" pitchFamily="18" charset="0"/>
                <a:ea typeface="Times New Roman" panose="02020603050405020304" pitchFamily="18" charset="0"/>
              </a:rPr>
              <a:t>HEALTH CAMP:</a:t>
            </a:r>
            <a:endParaRPr lang="en-US" dirty="0">
              <a:solidFill>
                <a:schemeClr val="accent4">
                  <a:lumMod val="50000"/>
                </a:schemeClr>
              </a:solidFill>
            </a:endParaRPr>
          </a:p>
        </p:txBody>
      </p:sp>
      <p:sp>
        <p:nvSpPr>
          <p:cNvPr id="3" name="Rectangle 2"/>
          <p:cNvSpPr/>
          <p:nvPr/>
        </p:nvSpPr>
        <p:spPr>
          <a:xfrm>
            <a:off x="4431349" y="2242411"/>
            <a:ext cx="3176806" cy="2322174"/>
          </a:xfrm>
          <a:prstGeom prst="rect">
            <a:avLst/>
          </a:prstGeom>
        </p:spPr>
        <p:txBody>
          <a:bodyPr wrap="square">
            <a:spAutoFit/>
          </a:bodyPr>
          <a:lstStyle/>
          <a:p>
            <a:pPr marR="0" lvl="0" algn="just">
              <a:lnSpc>
                <a:spcPct val="115000"/>
              </a:lnSpc>
              <a:spcBef>
                <a:spcPts val="0"/>
              </a:spcBef>
              <a:spcAft>
                <a:spcPts val="1000"/>
              </a:spcAft>
            </a:pPr>
            <a:r>
              <a:rPr lang="en-IN" dirty="0" err="1" smtClean="0">
                <a:latin typeface="Times New Roman" panose="02020603050405020304" pitchFamily="18" charset="0"/>
                <a:ea typeface="Times New Roman" panose="02020603050405020304" pitchFamily="18" charset="0"/>
                <a:cs typeface="Mangal"/>
              </a:rPr>
              <a:t>Kneus</a:t>
            </a:r>
            <a:r>
              <a:rPr lang="en-IN" dirty="0" smtClean="0">
                <a:latin typeface="Times New Roman" panose="02020603050405020304" pitchFamily="18" charset="0"/>
                <a:ea typeface="Times New Roman" panose="02020603050405020304" pitchFamily="18" charset="0"/>
                <a:cs typeface="Mangal"/>
              </a:rPr>
              <a:t> have organize health camps in urban and rural village and distribute free medicine, blood sugar test and free consultant. Number </a:t>
            </a:r>
            <a:r>
              <a:rPr lang="en-IN" dirty="0">
                <a:latin typeface="Times New Roman" panose="02020603050405020304" pitchFamily="18" charset="0"/>
                <a:ea typeface="Times New Roman" panose="02020603050405020304" pitchFamily="18" charset="0"/>
                <a:cs typeface="Mangal"/>
              </a:rPr>
              <a:t>of health Camps organised-</a:t>
            </a:r>
            <a:r>
              <a:rPr lang="en-IN" b="1" dirty="0">
                <a:latin typeface="Times New Roman" panose="02020603050405020304" pitchFamily="18" charset="0"/>
                <a:ea typeface="Times New Roman" panose="02020603050405020304" pitchFamily="18" charset="0"/>
                <a:cs typeface="Mangal"/>
              </a:rPr>
              <a:t>25</a:t>
            </a:r>
            <a:r>
              <a:rPr lang="en-IN" dirty="0">
                <a:latin typeface="Times New Roman" panose="02020603050405020304" pitchFamily="18" charset="0"/>
                <a:ea typeface="Times New Roman" panose="02020603050405020304" pitchFamily="18" charset="0"/>
                <a:cs typeface="Mangal"/>
              </a:rPr>
              <a:t> &amp;Numbers of person benefitted- </a:t>
            </a:r>
            <a:r>
              <a:rPr lang="en-IN" b="1" dirty="0">
                <a:latin typeface="Times New Roman" panose="02020603050405020304" pitchFamily="18" charset="0"/>
                <a:ea typeface="Times New Roman" panose="02020603050405020304" pitchFamily="18" charset="0"/>
                <a:cs typeface="Mangal"/>
              </a:rPr>
              <a:t>3250</a:t>
            </a:r>
            <a:r>
              <a:rPr lang="en-IN" b="1" i="1" dirty="0">
                <a:latin typeface="Times New Roman" panose="02020603050405020304" pitchFamily="18" charset="0"/>
                <a:ea typeface="Times New Roman" panose="02020603050405020304" pitchFamily="18" charset="0"/>
                <a:cs typeface="Mangal"/>
              </a:rPr>
              <a:t> </a:t>
            </a:r>
            <a:endParaRPr lang="en-US" sz="1600" dirty="0">
              <a:effectLst/>
              <a:latin typeface="Calibri" panose="020F0502020204030204" pitchFamily="34" charset="0"/>
              <a:ea typeface="Times New Roman" panose="02020603050405020304" pitchFamily="18" charset="0"/>
              <a:cs typeface="Mangal"/>
            </a:endParaRPr>
          </a:p>
        </p:txBody>
      </p:sp>
      <p:sp>
        <p:nvSpPr>
          <p:cNvPr id="4" name="Rectangle 3"/>
          <p:cNvSpPr/>
          <p:nvPr/>
        </p:nvSpPr>
        <p:spPr>
          <a:xfrm>
            <a:off x="653099" y="5760953"/>
            <a:ext cx="3557332" cy="923330"/>
          </a:xfrm>
          <a:prstGeom prst="rect">
            <a:avLst/>
          </a:prstGeom>
        </p:spPr>
        <p:txBody>
          <a:bodyPr wrap="square">
            <a:spAutoFit/>
          </a:bodyPr>
          <a:lstStyle/>
          <a:p>
            <a:r>
              <a:rPr lang="en-IN" b="1" dirty="0" smtClean="0">
                <a:solidFill>
                  <a:schemeClr val="accent4">
                    <a:lumMod val="50000"/>
                  </a:schemeClr>
                </a:solidFill>
                <a:latin typeface="Times New Roman" panose="02020603050405020304" pitchFamily="18" charset="0"/>
                <a:ea typeface="Times New Roman" panose="02020603050405020304" pitchFamily="18" charset="0"/>
              </a:rPr>
              <a:t>VITAMIN </a:t>
            </a:r>
          </a:p>
          <a:p>
            <a:r>
              <a:rPr lang="en-IN" b="1" dirty="0" smtClean="0">
                <a:solidFill>
                  <a:schemeClr val="accent4">
                    <a:lumMod val="50000"/>
                  </a:schemeClr>
                </a:solidFill>
                <a:latin typeface="Times New Roman" panose="02020603050405020304" pitchFamily="18" charset="0"/>
                <a:ea typeface="Times New Roman" panose="02020603050405020304" pitchFamily="18" charset="0"/>
              </a:rPr>
              <a:t>A SUPPLEMENTATION AND DEWORMING</a:t>
            </a:r>
            <a:endParaRPr lang="en-US" dirty="0">
              <a:solidFill>
                <a:schemeClr val="accent4">
                  <a:lumMod val="50000"/>
                </a:schemeClr>
              </a:solidFill>
            </a:endParaRPr>
          </a:p>
        </p:txBody>
      </p:sp>
      <p:sp>
        <p:nvSpPr>
          <p:cNvPr id="5" name="Rectangle 4"/>
          <p:cNvSpPr/>
          <p:nvPr/>
        </p:nvSpPr>
        <p:spPr>
          <a:xfrm>
            <a:off x="653099" y="6730552"/>
            <a:ext cx="2913218" cy="2768963"/>
          </a:xfrm>
          <a:prstGeom prst="rect">
            <a:avLst/>
          </a:prstGeom>
        </p:spPr>
        <p:txBody>
          <a:bodyPr wrap="square">
            <a:spAutoFit/>
          </a:bodyPr>
          <a:lstStyle/>
          <a:p>
            <a:pPr marR="0" lvl="0" algn="just">
              <a:lnSpc>
                <a:spcPct val="115000"/>
              </a:lnSpc>
              <a:spcBef>
                <a:spcPts val="0"/>
              </a:spcBef>
              <a:spcAft>
                <a:spcPts val="1000"/>
              </a:spcAft>
            </a:pPr>
            <a:r>
              <a:rPr lang="en-IN" dirty="0">
                <a:latin typeface="Times New Roman" panose="02020603050405020304" pitchFamily="18" charset="0"/>
                <a:ea typeface="Times New Roman" panose="02020603050405020304" pitchFamily="18" charset="0"/>
                <a:cs typeface="Mangal"/>
              </a:rPr>
              <a:t>We with the help of Vitamin Angels Ngo group providing Vitamin A capsule to children free of cost.  </a:t>
            </a:r>
            <a:endParaRPr lang="en-US" sz="1600" dirty="0">
              <a:latin typeface="Calibri" panose="020F0502020204030204" pitchFamily="34" charset="0"/>
              <a:ea typeface="Times New Roman" panose="02020603050405020304" pitchFamily="18" charset="0"/>
              <a:cs typeface="Mangal"/>
            </a:endParaRPr>
          </a:p>
          <a:p>
            <a:pPr algn="just">
              <a:lnSpc>
                <a:spcPct val="115000"/>
              </a:lnSpc>
              <a:spcAft>
                <a:spcPts val="1000"/>
              </a:spcAft>
            </a:pPr>
            <a:r>
              <a:rPr lang="en-IN" dirty="0">
                <a:latin typeface="Times New Roman" panose="02020603050405020304" pitchFamily="18" charset="0"/>
                <a:ea typeface="Times New Roman" panose="02020603050405020304" pitchFamily="18" charset="0"/>
                <a:cs typeface="Mangal"/>
              </a:rPr>
              <a:t>Number of children benefitted with Vitamin A supplement &amp; </a:t>
            </a:r>
            <a:r>
              <a:rPr lang="en-IN" dirty="0" smtClean="0">
                <a:latin typeface="Times New Roman" panose="02020603050405020304" pitchFamily="18" charset="0"/>
                <a:ea typeface="Times New Roman" panose="02020603050405020304" pitchFamily="18" charset="0"/>
                <a:cs typeface="Mangal"/>
              </a:rPr>
              <a:t>Deworming-1768</a:t>
            </a:r>
            <a:endParaRPr lang="en-US" sz="1600" dirty="0">
              <a:effectLst/>
              <a:latin typeface="Calibri" panose="020F0502020204030204" pitchFamily="34" charset="0"/>
              <a:ea typeface="Times New Roman" panose="02020603050405020304" pitchFamily="18" charset="0"/>
              <a:cs typeface="Mangal"/>
            </a:endParaRPr>
          </a:p>
        </p:txBody>
      </p:sp>
      <p:sp>
        <p:nvSpPr>
          <p:cNvPr id="7" name="Oval 6"/>
          <p:cNvSpPr/>
          <p:nvPr/>
        </p:nvSpPr>
        <p:spPr>
          <a:xfrm>
            <a:off x="3751759" y="5120631"/>
            <a:ext cx="4611964" cy="4814555"/>
          </a:xfrm>
          <a:prstGeom prst="ellipse">
            <a:avLst/>
          </a:prstGeom>
          <a:solidFill>
            <a:schemeClr val="accent4">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stretch>
            <a:fillRect/>
          </a:stretch>
        </p:blipFill>
        <p:spPr>
          <a:xfrm>
            <a:off x="4000448" y="5494047"/>
            <a:ext cx="4143457" cy="406772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797" y="1829951"/>
            <a:ext cx="3505549" cy="197187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039" y="3811506"/>
            <a:ext cx="3531393" cy="198640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p:cNvSpPr/>
          <p:nvPr/>
        </p:nvSpPr>
        <p:spPr>
          <a:xfrm rot="10800000">
            <a:off x="3566317" y="0"/>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Parallelogram 20"/>
          <p:cNvSpPr/>
          <p:nvPr/>
        </p:nvSpPr>
        <p:spPr>
          <a:xfrm>
            <a:off x="4066383" y="0"/>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Parallelogram 21"/>
          <p:cNvSpPr/>
          <p:nvPr/>
        </p:nvSpPr>
        <p:spPr>
          <a:xfrm>
            <a:off x="-219897" y="0"/>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Parallelogram 27"/>
          <p:cNvSpPr/>
          <p:nvPr/>
        </p:nvSpPr>
        <p:spPr>
          <a:xfrm>
            <a:off x="-577087" y="9363898"/>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sosceles Triangle 28"/>
          <p:cNvSpPr/>
          <p:nvPr/>
        </p:nvSpPr>
        <p:spPr>
          <a:xfrm>
            <a:off x="3780631" y="9363898"/>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Parallelogram 29"/>
          <p:cNvSpPr/>
          <p:nvPr/>
        </p:nvSpPr>
        <p:spPr>
          <a:xfrm>
            <a:off x="3852069" y="10072758"/>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
          <p:cNvPicPr>
            <a:picLocks noChangeAspect="1" noChangeArrowheads="1"/>
          </p:cNvPicPr>
          <p:nvPr/>
        </p:nvPicPr>
        <p:blipFill>
          <a:blip r:embed="rId2" cstate="print"/>
          <a:srcRect/>
          <a:stretch>
            <a:fillRect/>
          </a:stretch>
        </p:blipFill>
        <p:spPr bwMode="auto">
          <a:xfrm>
            <a:off x="280169" y="9985739"/>
            <a:ext cx="428628" cy="378291"/>
          </a:xfrm>
          <a:prstGeom prst="rect">
            <a:avLst/>
          </a:prstGeom>
          <a:noFill/>
          <a:ln w="9525">
            <a:noFill/>
            <a:miter lim="800000"/>
            <a:headEnd/>
            <a:tailEnd/>
          </a:ln>
          <a:effectLst/>
        </p:spPr>
      </p:pic>
      <p:sp>
        <p:nvSpPr>
          <p:cNvPr id="33" name="Title 1"/>
          <p:cNvSpPr txBox="1">
            <a:spLocks/>
          </p:cNvSpPr>
          <p:nvPr/>
        </p:nvSpPr>
        <p:spPr>
          <a:xfrm>
            <a:off x="4210431" y="10078278"/>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i="0" u="none" strike="noStrike" kern="1200" cap="none" spc="0" normalizeH="0" baseline="0" noProof="0" dirty="0" smtClean="0">
                <a:ln>
                  <a:noFill/>
                </a:ln>
                <a:solidFill>
                  <a:schemeClr val="bg1"/>
                </a:solidFill>
                <a:effectLst/>
                <a:uLnTx/>
                <a:uFillTx/>
                <a:latin typeface="Papyrus" pitchFamily="66" charset="0"/>
                <a:ea typeface="+mj-ea"/>
                <a:cs typeface="+mj-cs"/>
              </a:rPr>
              <a:t>www.kneus.in</a:t>
            </a:r>
            <a:endParaRPr kumimoji="0" lang="en-IN" sz="12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4" name="Title 1"/>
          <p:cNvSpPr txBox="1">
            <a:spLocks/>
          </p:cNvSpPr>
          <p:nvPr/>
        </p:nvSpPr>
        <p:spPr>
          <a:xfrm>
            <a:off x="280169" y="10078277"/>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100" dirty="0" smtClean="0">
                <a:solidFill>
                  <a:schemeClr val="bg1"/>
                </a:solidFill>
                <a:latin typeface="Papyrus" pitchFamily="66" charset="0"/>
                <a:ea typeface="+mj-ea"/>
                <a:cs typeface="+mj-cs"/>
              </a:rPr>
              <a:t>Kusht  Niyantran Evum  Unmoolan Samiti</a:t>
            </a:r>
            <a:endParaRPr kumimoji="0" lang="en-IN" sz="11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5" name="Title 1"/>
          <p:cNvSpPr txBox="1">
            <a:spLocks/>
          </p:cNvSpPr>
          <p:nvPr/>
        </p:nvSpPr>
        <p:spPr>
          <a:xfrm>
            <a:off x="923110" y="1148528"/>
            <a:ext cx="2861931" cy="357191"/>
          </a:xfrm>
          <a:prstGeom prst="rect">
            <a:avLst/>
          </a:prstGeom>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accent3">
                    <a:lumMod val="50000"/>
                  </a:schemeClr>
                </a:solidFill>
                <a:effectLst>
                  <a:outerShdw blurRad="38100" dist="38100" dir="2700000" algn="tl">
                    <a:srgbClr val="000000">
                      <a:alpha val="43137"/>
                    </a:srgbClr>
                  </a:outerShdw>
                </a:effectLst>
                <a:uLnTx/>
                <a:uFillTx/>
                <a:latin typeface="Papyrus" pitchFamily="66" charset="0"/>
                <a:ea typeface="+mj-ea"/>
                <a:cs typeface="+mj-cs"/>
              </a:rPr>
              <a:t>Our</a:t>
            </a:r>
            <a:r>
              <a:rPr kumimoji="0" lang="en-US" sz="2400" b="1" i="0" u="none" strike="noStrike" kern="1200" cap="none" spc="0" normalizeH="0" noProof="0" dirty="0" smtClean="0">
                <a:ln>
                  <a:noFill/>
                </a:ln>
                <a:solidFill>
                  <a:schemeClr val="accent3">
                    <a:lumMod val="50000"/>
                  </a:schemeClr>
                </a:solidFill>
                <a:effectLst>
                  <a:outerShdw blurRad="38100" dist="38100" dir="2700000" algn="tl">
                    <a:srgbClr val="000000">
                      <a:alpha val="43137"/>
                    </a:srgbClr>
                  </a:outerShdw>
                </a:effectLst>
                <a:uLnTx/>
                <a:uFillTx/>
                <a:latin typeface="Papyrus" pitchFamily="66" charset="0"/>
                <a:ea typeface="+mj-ea"/>
                <a:cs typeface="+mj-cs"/>
              </a:rPr>
              <a:t> Impact</a:t>
            </a:r>
            <a:endParaRPr kumimoji="0" lang="en-IN" sz="2400" b="1" i="0" u="none" strike="noStrike" kern="1200" cap="none" spc="0" normalizeH="0" baseline="0" noProof="0" dirty="0">
              <a:ln>
                <a:noFill/>
              </a:ln>
              <a:solidFill>
                <a:schemeClr val="accent3">
                  <a:lumMod val="50000"/>
                </a:schemeClr>
              </a:solidFill>
              <a:effectLst>
                <a:outerShdw blurRad="38100" dist="38100" dir="2700000" algn="tl">
                  <a:srgbClr val="000000">
                    <a:alpha val="43137"/>
                  </a:srgbClr>
                </a:outerShdw>
              </a:effectLst>
              <a:uLnTx/>
              <a:uFillTx/>
              <a:latin typeface="Papyrus" pitchFamily="66" charset="0"/>
              <a:ea typeface="+mj-ea"/>
              <a:cs typeface="+mj-cs"/>
            </a:endParaRPr>
          </a:p>
        </p:txBody>
      </p:sp>
      <p:cxnSp>
        <p:nvCxnSpPr>
          <p:cNvPr id="14" name="Straight Connector 13"/>
          <p:cNvCxnSpPr/>
          <p:nvPr/>
        </p:nvCxnSpPr>
        <p:spPr>
          <a:xfrm>
            <a:off x="994549" y="1618506"/>
            <a:ext cx="6357982" cy="118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08731" y="2844230"/>
            <a:ext cx="3357586" cy="2500330"/>
          </a:xfrm>
          <a:prstGeom prst="ellipse">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2351871" y="3852342"/>
            <a:ext cx="3357586" cy="2500330"/>
          </a:xfrm>
          <a:prstGeom prst="ellipse">
            <a:avLst/>
          </a:prstGeom>
          <a:solidFill>
            <a:schemeClr val="tx2">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p:cNvSpPr/>
          <p:nvPr/>
        </p:nvSpPr>
        <p:spPr>
          <a:xfrm>
            <a:off x="4137821" y="5148486"/>
            <a:ext cx="3357586" cy="2500330"/>
          </a:xfrm>
          <a:prstGeom prst="ellipse">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Isosceles Triangle 23"/>
          <p:cNvSpPr/>
          <p:nvPr/>
        </p:nvSpPr>
        <p:spPr>
          <a:xfrm rot="10800000">
            <a:off x="1494615" y="1720032"/>
            <a:ext cx="714380" cy="1000132"/>
          </a:xfrm>
          <a:prstGeom prst="triangle">
            <a:avLst/>
          </a:pr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Isosceles Triangle 24"/>
          <p:cNvSpPr/>
          <p:nvPr/>
        </p:nvSpPr>
        <p:spPr>
          <a:xfrm rot="10800000">
            <a:off x="3863221" y="2382080"/>
            <a:ext cx="856116" cy="1000132"/>
          </a:xfrm>
          <a:prstGeom prst="triangle">
            <a:avLst/>
          </a:prstGeom>
          <a:solidFill>
            <a:schemeClr val="tx2">
              <a:lumMod val="50000"/>
            </a:schemeClr>
          </a:solidFill>
          <a:ln>
            <a:solidFill>
              <a:schemeClr val="tx2">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Isosceles Triangle 25"/>
          <p:cNvSpPr/>
          <p:nvPr/>
        </p:nvSpPr>
        <p:spPr>
          <a:xfrm rot="10800000">
            <a:off x="6280961" y="4006048"/>
            <a:ext cx="812038" cy="1000132"/>
          </a:xfrm>
          <a:prstGeom prst="triangle">
            <a:avLst/>
          </a:prstGeom>
          <a:solidFill>
            <a:schemeClr val="accent5">
              <a:lumMod val="50000"/>
            </a:schemeClr>
          </a:solidFill>
          <a:ln>
            <a:solidFill>
              <a:schemeClr val="accent5">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Rectangle 30"/>
          <p:cNvSpPr/>
          <p:nvPr/>
        </p:nvSpPr>
        <p:spPr>
          <a:xfrm>
            <a:off x="1604831" y="1781756"/>
            <a:ext cx="389850" cy="295466"/>
          </a:xfrm>
          <a:prstGeom prst="rect">
            <a:avLst/>
          </a:prstGeom>
        </p:spPr>
        <p:txBody>
          <a:bodyPr wrap="none">
            <a:spAutoFit/>
          </a:bodyPr>
          <a:lstStyle/>
          <a:p>
            <a:pPr marL="377887" indent="-377887" algn="just">
              <a:lnSpc>
                <a:spcPct val="110000"/>
              </a:lnSpc>
              <a:spcBef>
                <a:spcPct val="20000"/>
              </a:spcBef>
              <a:defRPr/>
            </a:pPr>
            <a:r>
              <a:rPr lang="en-US" sz="12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TB</a:t>
            </a:r>
            <a:endParaRPr lang="en-US" sz="12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2" name="Rectangle 31"/>
          <p:cNvSpPr/>
          <p:nvPr/>
        </p:nvSpPr>
        <p:spPr>
          <a:xfrm>
            <a:off x="3947608" y="2458156"/>
            <a:ext cx="928694" cy="295466"/>
          </a:xfrm>
          <a:prstGeom prst="rect">
            <a:avLst/>
          </a:prstGeom>
        </p:spPr>
        <p:txBody>
          <a:bodyPr wrap="square">
            <a:spAutoFit/>
          </a:bodyPr>
          <a:lstStyle/>
          <a:p>
            <a:pPr marL="377887" indent="-377887" algn="just">
              <a:lnSpc>
                <a:spcPct val="110000"/>
              </a:lnSpc>
              <a:spcBef>
                <a:spcPct val="20000"/>
              </a:spcBef>
              <a:defRPr/>
            </a:pPr>
            <a:r>
              <a:rPr lang="en-US" sz="12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Leprosy</a:t>
            </a:r>
            <a:endParaRPr lang="en-US" sz="12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6" name="Rectangle 35"/>
          <p:cNvSpPr/>
          <p:nvPr/>
        </p:nvSpPr>
        <p:spPr>
          <a:xfrm>
            <a:off x="6495275" y="4075280"/>
            <a:ext cx="857256" cy="280718"/>
          </a:xfrm>
          <a:prstGeom prst="rect">
            <a:avLst/>
          </a:prstGeom>
        </p:spPr>
        <p:txBody>
          <a:bodyPr wrap="square">
            <a:spAutoFit/>
          </a:bodyPr>
          <a:lstStyle/>
          <a:p>
            <a:pPr marL="377887" indent="-377887" algn="just">
              <a:lnSpc>
                <a:spcPct val="110000"/>
              </a:lnSpc>
              <a:spcBef>
                <a:spcPct val="20000"/>
              </a:spcBef>
              <a:defRPr/>
            </a:pPr>
            <a:r>
              <a:rPr lang="en-US" sz="12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HIV</a:t>
            </a:r>
            <a:endParaRPr lang="en-US" sz="12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0" name="Isosceles Triangle 39"/>
          <p:cNvSpPr/>
          <p:nvPr/>
        </p:nvSpPr>
        <p:spPr>
          <a:xfrm rot="16200000">
            <a:off x="4540673" y="6678497"/>
            <a:ext cx="1598932" cy="3549310"/>
          </a:xfrm>
          <a:prstGeom prst="triangle">
            <a:avLst/>
          </a:prstGeom>
          <a:solidFill>
            <a:schemeClr val="bg1">
              <a:lumMod val="8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Rectangle 40"/>
          <p:cNvSpPr/>
          <p:nvPr/>
        </p:nvSpPr>
        <p:spPr>
          <a:xfrm>
            <a:off x="4852719" y="8237396"/>
            <a:ext cx="2240280" cy="280718"/>
          </a:xfrm>
          <a:prstGeom prst="rect">
            <a:avLst/>
          </a:prstGeom>
        </p:spPr>
        <p:txBody>
          <a:bodyPr wrap="square">
            <a:spAutoFit/>
          </a:bodyPr>
          <a:lstStyle/>
          <a:p>
            <a:pPr marL="377887" indent="-377887" algn="just">
              <a:lnSpc>
                <a:spcPct val="110000"/>
              </a:lnSpc>
              <a:spcBef>
                <a:spcPct val="20000"/>
              </a:spcBef>
              <a:defRPr/>
            </a:pPr>
            <a:endParaRPr lang="en-US" sz="1200" dirty="0" smtClean="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2" name="Rectangle 41"/>
          <p:cNvSpPr/>
          <p:nvPr/>
        </p:nvSpPr>
        <p:spPr>
          <a:xfrm>
            <a:off x="4553339" y="5650941"/>
            <a:ext cx="2526550" cy="1175706"/>
          </a:xfrm>
          <a:prstGeom prst="rect">
            <a:avLst/>
          </a:prstGeom>
        </p:spPr>
        <p:txBody>
          <a:bodyPr wrap="square">
            <a:spAutoFit/>
          </a:bodyPr>
          <a:lstStyle/>
          <a:p>
            <a:pPr marL="377887" indent="-377887">
              <a:lnSpc>
                <a:spcPct val="110000"/>
              </a:lnSpc>
              <a:spcBef>
                <a:spcPct val="20000"/>
              </a:spcBef>
              <a:defRPr/>
            </a:pPr>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Number of patient counseling and sent  to ICTC for HIV TEST- 805</a:t>
            </a:r>
            <a:endParaRPr lang="en-US" sz="1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1047906" y="3133799"/>
            <a:ext cx="2131446" cy="658642"/>
          </a:xfrm>
          <a:prstGeom prst="rect">
            <a:avLst/>
          </a:prstGeom>
        </p:spPr>
        <p:txBody>
          <a:bodyPr wrap="square">
            <a:spAutoFit/>
          </a:bodyPr>
          <a:lstStyle/>
          <a:p>
            <a:pPr>
              <a:lnSpc>
                <a:spcPct val="115000"/>
              </a:lnSpc>
              <a:spcAft>
                <a:spcPts val="0"/>
              </a:spcAft>
            </a:pPr>
            <a:r>
              <a:rPr lang="en-IN" sz="1600" b="1" dirty="0">
                <a:solidFill>
                  <a:schemeClr val="bg1"/>
                </a:solidFill>
                <a:latin typeface="Times New Roman" pitchFamily="18" charset="0"/>
                <a:ea typeface="Times New Roman"/>
                <a:cs typeface="Times New Roman" pitchFamily="18" charset="0"/>
              </a:rPr>
              <a:t>No. of suspect </a:t>
            </a:r>
            <a:endParaRPr lang="en-IN" sz="1600" b="1" dirty="0" smtClean="0">
              <a:solidFill>
                <a:schemeClr val="bg1"/>
              </a:solidFill>
              <a:latin typeface="Times New Roman" pitchFamily="18" charset="0"/>
              <a:ea typeface="Times New Roman"/>
              <a:cs typeface="Times New Roman" pitchFamily="18" charset="0"/>
            </a:endParaRPr>
          </a:p>
          <a:p>
            <a:pPr>
              <a:lnSpc>
                <a:spcPct val="115000"/>
              </a:lnSpc>
              <a:spcAft>
                <a:spcPts val="0"/>
              </a:spcAft>
            </a:pPr>
            <a:r>
              <a:rPr lang="en-IN" sz="1600" b="1" dirty="0" smtClean="0">
                <a:solidFill>
                  <a:schemeClr val="bg1"/>
                </a:solidFill>
                <a:latin typeface="Times New Roman" pitchFamily="18" charset="0"/>
                <a:ea typeface="Times New Roman"/>
                <a:cs typeface="Times New Roman" pitchFamily="18" charset="0"/>
              </a:rPr>
              <a:t>examined-2001</a:t>
            </a:r>
            <a:endParaRPr lang="en-IN" sz="1600" b="1" dirty="0">
              <a:solidFill>
                <a:schemeClr val="bg1"/>
              </a:solidFill>
              <a:latin typeface="Times New Roman" pitchFamily="18" charset="0"/>
              <a:ea typeface="Times New Roman"/>
              <a:cs typeface="Times New Roman" pitchFamily="18" charset="0"/>
            </a:endParaRPr>
          </a:p>
        </p:txBody>
      </p:sp>
      <p:sp>
        <p:nvSpPr>
          <p:cNvPr id="3" name="Rectangle 2"/>
          <p:cNvSpPr/>
          <p:nvPr/>
        </p:nvSpPr>
        <p:spPr>
          <a:xfrm>
            <a:off x="494483" y="3944700"/>
            <a:ext cx="1894051" cy="941796"/>
          </a:xfrm>
          <a:prstGeom prst="rect">
            <a:avLst/>
          </a:prstGeom>
        </p:spPr>
        <p:txBody>
          <a:bodyPr wrap="square">
            <a:spAutoFit/>
          </a:bodyPr>
          <a:lstStyle/>
          <a:p>
            <a:pPr>
              <a:lnSpc>
                <a:spcPct val="115000"/>
              </a:lnSpc>
              <a:spcAft>
                <a:spcPts val="0"/>
              </a:spcAft>
            </a:pPr>
            <a:r>
              <a:rPr lang="en-IN" sz="1600" b="1" dirty="0">
                <a:solidFill>
                  <a:schemeClr val="bg1"/>
                </a:solidFill>
                <a:latin typeface="Times New Roman" pitchFamily="18" charset="0"/>
                <a:ea typeface="Times New Roman"/>
                <a:cs typeface="Times New Roman" pitchFamily="18" charset="0"/>
              </a:rPr>
              <a:t>Total  patient registered for </a:t>
            </a:r>
            <a:r>
              <a:rPr lang="en-IN" sz="1600" b="1" dirty="0" smtClean="0">
                <a:solidFill>
                  <a:schemeClr val="bg1"/>
                </a:solidFill>
                <a:latin typeface="Times New Roman" pitchFamily="18" charset="0"/>
                <a:ea typeface="Times New Roman"/>
                <a:cs typeface="Times New Roman" pitchFamily="18" charset="0"/>
              </a:rPr>
              <a:t>treatment-829</a:t>
            </a:r>
            <a:endParaRPr lang="en-IN" sz="1600" b="1" dirty="0">
              <a:solidFill>
                <a:schemeClr val="bg1"/>
              </a:solidFill>
              <a:latin typeface="Times New Roman" pitchFamily="18" charset="0"/>
              <a:ea typeface="Times New Roman"/>
              <a:cs typeface="Times New Roman" pitchFamily="18" charset="0"/>
            </a:endParaRPr>
          </a:p>
        </p:txBody>
      </p:sp>
      <p:sp>
        <p:nvSpPr>
          <p:cNvPr id="4" name="Rectangle 3"/>
          <p:cNvSpPr/>
          <p:nvPr/>
        </p:nvSpPr>
        <p:spPr>
          <a:xfrm>
            <a:off x="4817173" y="8080531"/>
            <a:ext cx="2407958" cy="1083374"/>
          </a:xfrm>
          <a:prstGeom prst="rect">
            <a:avLst/>
          </a:prstGeom>
        </p:spPr>
        <p:txBody>
          <a:bodyPr wrap="square">
            <a:spAutoFit/>
          </a:bodyPr>
          <a:lstStyle/>
          <a:p>
            <a:pPr algn="ctr">
              <a:lnSpc>
                <a:spcPct val="115000"/>
              </a:lnSpc>
              <a:spcAft>
                <a:spcPts val="0"/>
              </a:spcAft>
            </a:pPr>
            <a:r>
              <a:rPr lang="en-IN" sz="1400" b="1" dirty="0" smtClean="0">
                <a:solidFill>
                  <a:srgbClr val="000000"/>
                </a:solidFill>
                <a:latin typeface="Times New Roman" pitchFamily="18" charset="0"/>
                <a:ea typeface="Times New Roman"/>
                <a:cs typeface="Times New Roman" pitchFamily="18" charset="0"/>
              </a:rPr>
              <a:t>Primary health care services</a:t>
            </a:r>
          </a:p>
          <a:p>
            <a:pPr algn="ctr">
              <a:lnSpc>
                <a:spcPct val="115000"/>
              </a:lnSpc>
              <a:spcAft>
                <a:spcPts val="0"/>
              </a:spcAft>
            </a:pPr>
            <a:r>
              <a:rPr lang="en-IN" sz="1400" b="1" dirty="0" smtClean="0">
                <a:solidFill>
                  <a:srgbClr val="000000"/>
                </a:solidFill>
                <a:latin typeface="Times New Roman" pitchFamily="18" charset="0"/>
                <a:ea typeface="Times New Roman"/>
                <a:cs typeface="Times New Roman" pitchFamily="18" charset="0"/>
              </a:rPr>
              <a:t>Number </a:t>
            </a:r>
            <a:r>
              <a:rPr lang="en-IN" sz="1400" b="1" dirty="0">
                <a:solidFill>
                  <a:srgbClr val="000000"/>
                </a:solidFill>
                <a:latin typeface="Times New Roman" pitchFamily="18" charset="0"/>
                <a:ea typeface="Times New Roman"/>
                <a:cs typeface="Times New Roman" pitchFamily="18" charset="0"/>
              </a:rPr>
              <a:t>of </a:t>
            </a:r>
            <a:r>
              <a:rPr lang="en-IN" sz="1400" b="1" dirty="0" smtClean="0">
                <a:solidFill>
                  <a:srgbClr val="000000"/>
                </a:solidFill>
                <a:latin typeface="Times New Roman" pitchFamily="18" charset="0"/>
                <a:ea typeface="Times New Roman"/>
                <a:cs typeface="Times New Roman" pitchFamily="18" charset="0"/>
              </a:rPr>
              <a:t> patient </a:t>
            </a:r>
            <a:r>
              <a:rPr lang="en-IN" sz="1400" b="1" dirty="0">
                <a:solidFill>
                  <a:srgbClr val="000000"/>
                </a:solidFill>
                <a:latin typeface="Times New Roman" pitchFamily="18" charset="0"/>
                <a:ea typeface="Times New Roman"/>
                <a:cs typeface="Times New Roman" pitchFamily="18" charset="0"/>
              </a:rPr>
              <a:t>in </a:t>
            </a:r>
            <a:r>
              <a:rPr lang="en-IN" sz="1400" b="1" dirty="0" smtClean="0">
                <a:solidFill>
                  <a:srgbClr val="000000"/>
                </a:solidFill>
                <a:latin typeface="Times New Roman" pitchFamily="18" charset="0"/>
                <a:ea typeface="Times New Roman"/>
                <a:cs typeface="Times New Roman" pitchFamily="18" charset="0"/>
              </a:rPr>
              <a:t>OPD-</a:t>
            </a:r>
          </a:p>
          <a:p>
            <a:pPr algn="ctr">
              <a:lnSpc>
                <a:spcPct val="115000"/>
              </a:lnSpc>
              <a:spcAft>
                <a:spcPts val="0"/>
              </a:spcAft>
            </a:pPr>
            <a:r>
              <a:rPr lang="en-IN" sz="1400" b="1" dirty="0" smtClean="0">
                <a:solidFill>
                  <a:srgbClr val="000000"/>
                </a:solidFill>
                <a:latin typeface="Times New Roman" pitchFamily="18" charset="0"/>
                <a:ea typeface="Times New Roman"/>
                <a:cs typeface="Times New Roman" pitchFamily="18" charset="0"/>
              </a:rPr>
              <a:t>13514</a:t>
            </a:r>
          </a:p>
          <a:p>
            <a:pPr algn="ctr">
              <a:lnSpc>
                <a:spcPct val="115000"/>
              </a:lnSpc>
              <a:spcAft>
                <a:spcPts val="0"/>
              </a:spcAft>
            </a:pPr>
            <a:endParaRPr lang="en-IN" sz="1400" b="1" dirty="0">
              <a:latin typeface="Times New Roman" pitchFamily="18" charset="0"/>
              <a:ea typeface="Times New Roman"/>
              <a:cs typeface="Times New Roman" pitchFamily="18" charset="0"/>
            </a:endParaRPr>
          </a:p>
        </p:txBody>
      </p:sp>
      <p:pic>
        <p:nvPicPr>
          <p:cNvPr id="2050" name="Picture 2" descr="C:\Users\Arman\Desktop\health-care-services-500x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69" y="7130567"/>
            <a:ext cx="2208232" cy="2117180"/>
          </a:xfrm>
          <a:prstGeom prst="round2DiagRect">
            <a:avLst>
              <a:gd name="adj1" fmla="val 50000"/>
              <a:gd name="adj2" fmla="val 50000"/>
            </a:avLst>
          </a:prstGeom>
          <a:ln w="3175"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092271" y="4282716"/>
            <a:ext cx="2056511" cy="646331"/>
          </a:xfrm>
          <a:prstGeom prst="rect">
            <a:avLst/>
          </a:prstGeom>
        </p:spPr>
        <p:txBody>
          <a:bodyPr wrap="square">
            <a:spAutoFit/>
          </a:bodyPr>
          <a:lstStyle/>
          <a:p>
            <a:pPr algn="ctr"/>
            <a:r>
              <a:rPr lang="en-US" sz="1200" b="1" dirty="0">
                <a:solidFill>
                  <a:schemeClr val="bg1"/>
                </a:solidFill>
                <a:latin typeface="Times New Roman" pitchFamily="18" charset="0"/>
                <a:cs typeface="Times New Roman" pitchFamily="18" charset="0"/>
              </a:rPr>
              <a:t>E</a:t>
            </a:r>
            <a:r>
              <a:rPr lang="en-US" sz="1200" b="1" dirty="0" smtClean="0">
                <a:solidFill>
                  <a:schemeClr val="bg1"/>
                </a:solidFill>
                <a:latin typeface="Times New Roman" pitchFamily="18" charset="0"/>
                <a:cs typeface="Times New Roman" pitchFamily="18" charset="0"/>
              </a:rPr>
              <a:t>ducational support to children of leprosy affected families </a:t>
            </a:r>
            <a:endParaRPr lang="en-IN" sz="1200" b="1" dirty="0">
              <a:solidFill>
                <a:schemeClr val="bg1"/>
              </a:solidFill>
              <a:latin typeface="Times New Roman" pitchFamily="18" charset="0"/>
              <a:cs typeface="Times New Roman" pitchFamily="18" charset="0"/>
            </a:endParaRPr>
          </a:p>
        </p:txBody>
      </p:sp>
      <p:sp>
        <p:nvSpPr>
          <p:cNvPr id="38" name="Rectangle 37"/>
          <p:cNvSpPr/>
          <p:nvPr/>
        </p:nvSpPr>
        <p:spPr>
          <a:xfrm>
            <a:off x="3092272" y="4977148"/>
            <a:ext cx="1688491" cy="646331"/>
          </a:xfrm>
          <a:prstGeom prst="rect">
            <a:avLst/>
          </a:prstGeom>
        </p:spPr>
        <p:txBody>
          <a:bodyPr wrap="square">
            <a:spAutoFit/>
          </a:bodyPr>
          <a:lstStyle/>
          <a:p>
            <a:r>
              <a:rPr lang="en-IN" sz="1200" b="1" dirty="0">
                <a:solidFill>
                  <a:schemeClr val="bg1"/>
                </a:solidFill>
                <a:latin typeface="Times New Roman" panose="02020603050405020304" pitchFamily="18" charset="0"/>
                <a:cs typeface="Times New Roman" panose="02020603050405020304" pitchFamily="18" charset="0"/>
              </a:rPr>
              <a:t>The Children admitted to the boarding school is almost: </a:t>
            </a:r>
            <a:r>
              <a:rPr lang="en-IN" sz="1200" b="1" dirty="0" smtClean="0">
                <a:solidFill>
                  <a:schemeClr val="bg1"/>
                </a:solidFill>
                <a:latin typeface="Times New Roman" panose="02020603050405020304" pitchFamily="18" charset="0"/>
                <a:cs typeface="Times New Roman" panose="02020603050405020304" pitchFamily="18" charset="0"/>
              </a:rPr>
              <a:t>135</a:t>
            </a:r>
            <a:endParaRPr lang="en-US" sz="12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p:cNvSpPr/>
          <p:nvPr/>
        </p:nvSpPr>
        <p:spPr>
          <a:xfrm rot="10800000">
            <a:off x="3566317" y="0"/>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Parallelogram 20"/>
          <p:cNvSpPr/>
          <p:nvPr/>
        </p:nvSpPr>
        <p:spPr>
          <a:xfrm>
            <a:off x="4066383" y="0"/>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Parallelogram 21"/>
          <p:cNvSpPr/>
          <p:nvPr/>
        </p:nvSpPr>
        <p:spPr>
          <a:xfrm>
            <a:off x="-219897" y="0"/>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Parallelogram 27"/>
          <p:cNvSpPr/>
          <p:nvPr/>
        </p:nvSpPr>
        <p:spPr>
          <a:xfrm>
            <a:off x="-577087" y="9363898"/>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sosceles Triangle 28"/>
          <p:cNvSpPr/>
          <p:nvPr/>
        </p:nvSpPr>
        <p:spPr>
          <a:xfrm>
            <a:off x="3780631" y="9363898"/>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Parallelogram 29"/>
          <p:cNvSpPr/>
          <p:nvPr/>
        </p:nvSpPr>
        <p:spPr>
          <a:xfrm>
            <a:off x="3852069" y="10072758"/>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
          <p:cNvPicPr>
            <a:picLocks noChangeAspect="1" noChangeArrowheads="1"/>
          </p:cNvPicPr>
          <p:nvPr/>
        </p:nvPicPr>
        <p:blipFill>
          <a:blip r:embed="rId2" cstate="print"/>
          <a:srcRect/>
          <a:stretch>
            <a:fillRect/>
          </a:stretch>
        </p:blipFill>
        <p:spPr bwMode="auto">
          <a:xfrm>
            <a:off x="280169" y="9985739"/>
            <a:ext cx="428628" cy="378291"/>
          </a:xfrm>
          <a:prstGeom prst="rect">
            <a:avLst/>
          </a:prstGeom>
          <a:noFill/>
          <a:ln w="9525">
            <a:noFill/>
            <a:miter lim="800000"/>
            <a:headEnd/>
            <a:tailEnd/>
          </a:ln>
          <a:effectLst/>
        </p:spPr>
      </p:pic>
      <p:sp>
        <p:nvSpPr>
          <p:cNvPr id="33" name="Title 1"/>
          <p:cNvSpPr txBox="1">
            <a:spLocks/>
          </p:cNvSpPr>
          <p:nvPr/>
        </p:nvSpPr>
        <p:spPr>
          <a:xfrm>
            <a:off x="4210431" y="10078278"/>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i="0" u="none" strike="noStrike" kern="1200" cap="none" spc="0" normalizeH="0" baseline="0" noProof="0" dirty="0" smtClean="0">
                <a:ln>
                  <a:noFill/>
                </a:ln>
                <a:solidFill>
                  <a:schemeClr val="bg1"/>
                </a:solidFill>
                <a:effectLst/>
                <a:uLnTx/>
                <a:uFillTx/>
                <a:latin typeface="Papyrus" pitchFamily="66" charset="0"/>
                <a:ea typeface="+mj-ea"/>
                <a:cs typeface="+mj-cs"/>
              </a:rPr>
              <a:t>www.kneus.in</a:t>
            </a:r>
            <a:endParaRPr kumimoji="0" lang="en-IN" sz="12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4" name="Title 1"/>
          <p:cNvSpPr txBox="1">
            <a:spLocks/>
          </p:cNvSpPr>
          <p:nvPr/>
        </p:nvSpPr>
        <p:spPr>
          <a:xfrm>
            <a:off x="280169" y="10078277"/>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100" dirty="0" smtClean="0">
                <a:solidFill>
                  <a:schemeClr val="bg1"/>
                </a:solidFill>
                <a:latin typeface="Papyrus" pitchFamily="66" charset="0"/>
                <a:ea typeface="+mj-ea"/>
                <a:cs typeface="+mj-cs"/>
              </a:rPr>
              <a:t>Kusht  Niyantran Evum  Unmoolan Samiti</a:t>
            </a:r>
            <a:endParaRPr kumimoji="0" lang="en-IN" sz="11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5" name="Title 1"/>
          <p:cNvSpPr txBox="1">
            <a:spLocks/>
          </p:cNvSpPr>
          <p:nvPr/>
        </p:nvSpPr>
        <p:spPr>
          <a:xfrm>
            <a:off x="851673" y="1148528"/>
            <a:ext cx="6143667" cy="4796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EA2299"/>
                </a:solidFill>
                <a:uLnTx/>
                <a:uFillTx/>
                <a:latin typeface="Papyrus" pitchFamily="66" charset="0"/>
                <a:ea typeface="+mj-ea"/>
                <a:cs typeface="+mj-cs"/>
              </a:rPr>
              <a:t>Our</a:t>
            </a:r>
            <a:r>
              <a:rPr kumimoji="0" lang="en-US" sz="2400" b="1" i="0" u="none" strike="noStrike" kern="1200" cap="none" spc="0" normalizeH="0" noProof="0" dirty="0" smtClean="0">
                <a:ln>
                  <a:noFill/>
                </a:ln>
                <a:solidFill>
                  <a:srgbClr val="EA2299"/>
                </a:solidFill>
                <a:uLnTx/>
                <a:uFillTx/>
                <a:latin typeface="Papyrus" pitchFamily="66" charset="0"/>
                <a:ea typeface="+mj-ea"/>
                <a:cs typeface="+mj-cs"/>
              </a:rPr>
              <a:t> Partner  and  Contribution</a:t>
            </a:r>
            <a:endParaRPr kumimoji="0" lang="en-IN" sz="2400" b="1" i="0" u="none" strike="noStrike" kern="1200" cap="none" spc="0" normalizeH="0" baseline="0" noProof="0" dirty="0">
              <a:ln>
                <a:noFill/>
              </a:ln>
              <a:solidFill>
                <a:srgbClr val="EA2299"/>
              </a:solidFill>
              <a:uLnTx/>
              <a:uFillTx/>
              <a:latin typeface="Papyrus" pitchFamily="66" charset="0"/>
              <a:ea typeface="+mj-ea"/>
              <a:cs typeface="+mj-cs"/>
            </a:endParaRPr>
          </a:p>
        </p:txBody>
      </p:sp>
      <p:sp>
        <p:nvSpPr>
          <p:cNvPr id="13" name="Hexagon 12"/>
          <p:cNvSpPr/>
          <p:nvPr/>
        </p:nvSpPr>
        <p:spPr>
          <a:xfrm>
            <a:off x="2268463" y="1791470"/>
            <a:ext cx="2940928" cy="2714644"/>
          </a:xfrm>
          <a:prstGeom prst="hexagon">
            <a:avLst/>
          </a:prstGeom>
          <a:solidFill>
            <a:schemeClr val="tx2">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Hexagon 13"/>
          <p:cNvSpPr/>
          <p:nvPr/>
        </p:nvSpPr>
        <p:spPr>
          <a:xfrm>
            <a:off x="0" y="3564310"/>
            <a:ext cx="2994813" cy="2727754"/>
          </a:xfrm>
          <a:prstGeom prst="hexagon">
            <a:avLst/>
          </a:prstGeom>
          <a:solidFill>
            <a:schemeClr val="accent6">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Hexagon 14"/>
          <p:cNvSpPr/>
          <p:nvPr/>
        </p:nvSpPr>
        <p:spPr>
          <a:xfrm>
            <a:off x="4572719" y="3505982"/>
            <a:ext cx="2922688" cy="2714644"/>
          </a:xfrm>
          <a:prstGeom prst="hexagon">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Hexagon 15"/>
          <p:cNvSpPr/>
          <p:nvPr/>
        </p:nvSpPr>
        <p:spPr>
          <a:xfrm>
            <a:off x="2423309" y="5291932"/>
            <a:ext cx="2857520" cy="2714644"/>
          </a:xfrm>
          <a:prstGeom prst="hexagon">
            <a:avLst/>
          </a:prstGeom>
          <a:solidFill>
            <a:schemeClr val="accent3">
              <a:lumMod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2923375" y="1836118"/>
            <a:ext cx="1717137" cy="609398"/>
          </a:xfrm>
          <a:prstGeom prst="rect">
            <a:avLst/>
          </a:prstGeom>
        </p:spPr>
        <p:txBody>
          <a:bodyPr wrap="none">
            <a:spAutoFit/>
          </a:bodyPr>
          <a:lstStyle/>
          <a:p>
            <a:pPr marL="377887" indent="-377887" algn="ctr">
              <a:lnSpc>
                <a:spcPct val="110000"/>
              </a:lnSpc>
              <a:spcBef>
                <a:spcPct val="20000"/>
              </a:spcBef>
              <a:defRPr/>
            </a:pPr>
            <a:r>
              <a:rPr lang="en-US" sz="1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Regional </a:t>
            </a:r>
          </a:p>
          <a:p>
            <a:pPr marL="377887" indent="-377887" algn="ctr">
              <a:lnSpc>
                <a:spcPct val="110000"/>
              </a:lnSpc>
              <a:spcBef>
                <a:spcPct val="20000"/>
              </a:spcBef>
              <a:defRPr/>
            </a:pPr>
            <a:r>
              <a:rPr lang="en-US" sz="1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Bishop House ,Agra</a:t>
            </a:r>
          </a:p>
        </p:txBody>
      </p:sp>
      <p:sp>
        <p:nvSpPr>
          <p:cNvPr id="18" name="Rectangle 17"/>
          <p:cNvSpPr/>
          <p:nvPr/>
        </p:nvSpPr>
        <p:spPr>
          <a:xfrm>
            <a:off x="708797" y="3648858"/>
            <a:ext cx="1811201" cy="609398"/>
          </a:xfrm>
          <a:prstGeom prst="rect">
            <a:avLst/>
          </a:prstGeom>
        </p:spPr>
        <p:txBody>
          <a:bodyPr wrap="none">
            <a:spAutoFit/>
          </a:bodyPr>
          <a:lstStyle/>
          <a:p>
            <a:pPr marL="377887" indent="-377887" algn="ctr">
              <a:lnSpc>
                <a:spcPct val="110000"/>
              </a:lnSpc>
              <a:spcBef>
                <a:spcPct val="20000"/>
              </a:spcBef>
              <a:defRPr/>
            </a:pPr>
            <a:r>
              <a:rPr lang="en-US" sz="1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St. Joseph’ s School,  </a:t>
            </a:r>
          </a:p>
          <a:p>
            <a:pPr marL="377887" indent="-377887" algn="ctr">
              <a:lnSpc>
                <a:spcPct val="110000"/>
              </a:lnSpc>
              <a:spcBef>
                <a:spcPct val="20000"/>
              </a:spcBef>
              <a:defRPr/>
            </a:pPr>
            <a:r>
              <a:rPr lang="en-US" sz="1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Greater Noida</a:t>
            </a:r>
          </a:p>
        </p:txBody>
      </p:sp>
      <p:sp>
        <p:nvSpPr>
          <p:cNvPr id="19" name="Rectangle 18"/>
          <p:cNvSpPr/>
          <p:nvPr/>
        </p:nvSpPr>
        <p:spPr>
          <a:xfrm>
            <a:off x="5209972" y="3505982"/>
            <a:ext cx="1713931" cy="889474"/>
          </a:xfrm>
          <a:prstGeom prst="rect">
            <a:avLst/>
          </a:prstGeom>
        </p:spPr>
        <p:txBody>
          <a:bodyPr wrap="none">
            <a:spAutoFit/>
          </a:bodyPr>
          <a:lstStyle/>
          <a:p>
            <a:pPr marL="377887" indent="-377887" algn="ctr">
              <a:lnSpc>
                <a:spcPct val="110000"/>
              </a:lnSpc>
              <a:spcBef>
                <a:spcPct val="20000"/>
              </a:spcBef>
              <a:defRPr/>
            </a:pPr>
            <a:r>
              <a:rPr lang="en-US" sz="1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Jesus Mary </a:t>
            </a:r>
          </a:p>
          <a:p>
            <a:pPr marL="377887" indent="-377887" algn="ctr">
              <a:lnSpc>
                <a:spcPct val="110000"/>
              </a:lnSpc>
              <a:spcBef>
                <a:spcPct val="20000"/>
              </a:spcBef>
              <a:defRPr/>
            </a:pPr>
            <a:r>
              <a:rPr lang="en-US" sz="1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&amp; Convent School,  </a:t>
            </a:r>
          </a:p>
          <a:p>
            <a:pPr marL="377887" indent="-377887" algn="ctr">
              <a:lnSpc>
                <a:spcPct val="110000"/>
              </a:lnSpc>
              <a:spcBef>
                <a:spcPct val="20000"/>
              </a:spcBef>
              <a:defRPr/>
            </a:pPr>
            <a:r>
              <a:rPr lang="en-US" sz="1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Greater Noida</a:t>
            </a:r>
          </a:p>
        </p:txBody>
      </p:sp>
      <p:sp>
        <p:nvSpPr>
          <p:cNvPr id="23" name="Rectangle 22"/>
          <p:cNvSpPr/>
          <p:nvPr/>
        </p:nvSpPr>
        <p:spPr>
          <a:xfrm>
            <a:off x="2994813" y="5414034"/>
            <a:ext cx="1573764" cy="609398"/>
          </a:xfrm>
          <a:prstGeom prst="rect">
            <a:avLst/>
          </a:prstGeom>
        </p:spPr>
        <p:txBody>
          <a:bodyPr wrap="none">
            <a:spAutoFit/>
          </a:bodyPr>
          <a:lstStyle/>
          <a:p>
            <a:pPr marL="377887" indent="-377887" algn="ctr">
              <a:lnSpc>
                <a:spcPct val="110000"/>
              </a:lnSpc>
              <a:spcBef>
                <a:spcPct val="20000"/>
              </a:spcBef>
              <a:defRPr/>
            </a:pPr>
            <a:r>
              <a:rPr lang="en-US" sz="1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Fr. Agnel School,  </a:t>
            </a:r>
          </a:p>
          <a:p>
            <a:pPr marL="377887" indent="-377887" algn="ctr">
              <a:lnSpc>
                <a:spcPct val="110000"/>
              </a:lnSpc>
              <a:spcBef>
                <a:spcPct val="20000"/>
              </a:spcBef>
              <a:defRPr/>
            </a:pPr>
            <a:r>
              <a:rPr lang="en-US" sz="1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Greater Noida</a:t>
            </a:r>
          </a:p>
        </p:txBody>
      </p:sp>
      <p:sp>
        <p:nvSpPr>
          <p:cNvPr id="24" name="Rectangle 23"/>
          <p:cNvSpPr/>
          <p:nvPr/>
        </p:nvSpPr>
        <p:spPr>
          <a:xfrm>
            <a:off x="2423309" y="2412182"/>
            <a:ext cx="2643206" cy="1588127"/>
          </a:xfrm>
          <a:prstGeom prst="rect">
            <a:avLst/>
          </a:prstGeom>
        </p:spPr>
        <p:txBody>
          <a:bodyPr wrap="square">
            <a:spAutoFit/>
          </a:bodyPr>
          <a:lstStyle/>
          <a:p>
            <a:pPr algn="ctr">
              <a:lnSpc>
                <a:spcPct val="110000"/>
              </a:lnSpc>
              <a:spcBef>
                <a:spcPct val="20000"/>
              </a:spcBef>
              <a:defRPr/>
            </a:pPr>
            <a:r>
              <a:rPr lang="en-US" sz="1200" dirty="0" smtClean="0">
                <a:solidFill>
                  <a:schemeClr val="bg1"/>
                </a:solidFill>
                <a:latin typeface="Times New Roman" pitchFamily="18" charset="0"/>
                <a:cs typeface="Times New Roman" pitchFamily="18" charset="0"/>
              </a:rPr>
              <a:t>Since Five years continuously  </a:t>
            </a:r>
          </a:p>
          <a:p>
            <a:pPr algn="ctr">
              <a:lnSpc>
                <a:spcPct val="110000"/>
              </a:lnSpc>
              <a:spcBef>
                <a:spcPct val="20000"/>
              </a:spcBef>
              <a:defRPr/>
            </a:pPr>
            <a:r>
              <a:rPr lang="en-US" sz="1200" dirty="0" smtClean="0">
                <a:solidFill>
                  <a:schemeClr val="bg1"/>
                </a:solidFill>
                <a:latin typeface="Times New Roman" pitchFamily="18" charset="0"/>
                <a:cs typeface="Times New Roman" pitchFamily="18" charset="0"/>
              </a:rPr>
              <a:t>financial support is  being given to our Gr. Noida  </a:t>
            </a:r>
          </a:p>
          <a:p>
            <a:pPr algn="ctr">
              <a:lnSpc>
                <a:spcPct val="110000"/>
              </a:lnSpc>
              <a:spcBef>
                <a:spcPct val="20000"/>
              </a:spcBef>
              <a:defRPr/>
            </a:pPr>
            <a:r>
              <a:rPr lang="en-US" sz="1200" dirty="0" smtClean="0">
                <a:solidFill>
                  <a:schemeClr val="bg1"/>
                </a:solidFill>
                <a:latin typeface="Times New Roman" pitchFamily="18" charset="0"/>
                <a:cs typeface="Times New Roman" pitchFamily="18" charset="0"/>
              </a:rPr>
              <a:t>Center for General Health Care Service &amp; Charitable Pathology  lab test benefitting to the surrounding needy people. </a:t>
            </a:r>
            <a:endParaRPr lang="en-US" sz="1200" b="1" dirty="0" smtClean="0">
              <a:solidFill>
                <a:schemeClr val="bg1"/>
              </a:solidFill>
              <a:latin typeface="Times New Roman" pitchFamily="18" charset="0"/>
              <a:cs typeface="Times New Roman" pitchFamily="18" charset="0"/>
            </a:endParaRPr>
          </a:p>
        </p:txBody>
      </p:sp>
      <p:sp>
        <p:nvSpPr>
          <p:cNvPr id="25" name="Rectangle 24"/>
          <p:cNvSpPr/>
          <p:nvPr/>
        </p:nvSpPr>
        <p:spPr>
          <a:xfrm>
            <a:off x="136712" y="4212382"/>
            <a:ext cx="2786663" cy="1588127"/>
          </a:xfrm>
          <a:prstGeom prst="rect">
            <a:avLst/>
          </a:prstGeom>
        </p:spPr>
        <p:txBody>
          <a:bodyPr wrap="square">
            <a:spAutoFit/>
          </a:bodyPr>
          <a:lstStyle/>
          <a:p>
            <a:pPr algn="ctr">
              <a:lnSpc>
                <a:spcPct val="110000"/>
              </a:lnSpc>
              <a:spcBef>
                <a:spcPct val="20000"/>
              </a:spcBef>
              <a:defRPr/>
            </a:pPr>
            <a:r>
              <a:rPr lang="en-US" sz="1200" dirty="0" smtClean="0">
                <a:solidFill>
                  <a:schemeClr val="bg1"/>
                </a:solidFill>
                <a:latin typeface="Times New Roman" pitchFamily="18" charset="0"/>
                <a:cs typeface="Times New Roman" pitchFamily="18" charset="0"/>
              </a:rPr>
              <a:t>Since 3 years St. Joseph’s School  has been providing  constantly  </a:t>
            </a:r>
          </a:p>
          <a:p>
            <a:pPr algn="ctr">
              <a:lnSpc>
                <a:spcPct val="110000"/>
              </a:lnSpc>
              <a:spcBef>
                <a:spcPct val="20000"/>
              </a:spcBef>
              <a:defRPr/>
            </a:pPr>
            <a:r>
              <a:rPr lang="en-US" sz="1200" dirty="0" smtClean="0">
                <a:solidFill>
                  <a:schemeClr val="bg1"/>
                </a:solidFill>
                <a:latin typeface="Times New Roman" pitchFamily="18" charset="0"/>
                <a:cs typeface="Times New Roman" pitchFamily="18" charset="0"/>
              </a:rPr>
              <a:t>financial support to our  Center  at Sec 10, </a:t>
            </a:r>
          </a:p>
          <a:p>
            <a:pPr algn="ctr">
              <a:lnSpc>
                <a:spcPct val="110000"/>
              </a:lnSpc>
              <a:spcBef>
                <a:spcPct val="20000"/>
              </a:spcBef>
              <a:defRPr/>
            </a:pPr>
            <a:r>
              <a:rPr lang="en-US" sz="1200" dirty="0" smtClean="0">
                <a:solidFill>
                  <a:schemeClr val="bg1"/>
                </a:solidFill>
                <a:latin typeface="Times New Roman" pitchFamily="18" charset="0"/>
                <a:cs typeface="Times New Roman" pitchFamily="18" charset="0"/>
              </a:rPr>
              <a:t>Noida for Tuberculosis elimination as well as General Health Care Service  benefitting to the surrounding needy people. </a:t>
            </a:r>
            <a:endParaRPr lang="en-US" sz="1200" b="1" dirty="0" smtClean="0">
              <a:solidFill>
                <a:schemeClr val="bg1"/>
              </a:solidFill>
              <a:latin typeface="Times New Roman" pitchFamily="18" charset="0"/>
              <a:cs typeface="Times New Roman" pitchFamily="18" charset="0"/>
            </a:endParaRPr>
          </a:p>
        </p:txBody>
      </p:sp>
      <p:sp>
        <p:nvSpPr>
          <p:cNvPr id="26" name="Rectangle 25"/>
          <p:cNvSpPr/>
          <p:nvPr/>
        </p:nvSpPr>
        <p:spPr>
          <a:xfrm>
            <a:off x="4716735" y="4284390"/>
            <a:ext cx="2671136" cy="1828193"/>
          </a:xfrm>
          <a:prstGeom prst="rect">
            <a:avLst/>
          </a:prstGeom>
        </p:spPr>
        <p:txBody>
          <a:bodyPr wrap="square">
            <a:spAutoFit/>
          </a:bodyPr>
          <a:lstStyle/>
          <a:p>
            <a:pPr algn="ctr">
              <a:lnSpc>
                <a:spcPct val="110000"/>
              </a:lnSpc>
              <a:spcBef>
                <a:spcPct val="20000"/>
              </a:spcBef>
              <a:defRPr/>
            </a:pPr>
            <a:r>
              <a:rPr lang="en-US" sz="1200" dirty="0" smtClean="0">
                <a:latin typeface="Times New Roman" pitchFamily="18" charset="0"/>
                <a:cs typeface="Times New Roman" pitchFamily="18" charset="0"/>
              </a:rPr>
              <a:t>Since 3years Jesus &amp; Mary Convent School  has been continuously  helping </a:t>
            </a:r>
          </a:p>
          <a:p>
            <a:pPr algn="ctr">
              <a:lnSpc>
                <a:spcPct val="110000"/>
              </a:lnSpc>
              <a:spcBef>
                <a:spcPct val="20000"/>
              </a:spcBef>
              <a:defRPr/>
            </a:pPr>
            <a:r>
              <a:rPr lang="en-US" sz="1200" dirty="0" smtClean="0">
                <a:latin typeface="Times New Roman" pitchFamily="18" charset="0"/>
                <a:cs typeface="Times New Roman" pitchFamily="18" charset="0"/>
              </a:rPr>
              <a:t>financial support to our Center at Salarpu Noida  for Tuberculosis elimination as well as General Health Care </a:t>
            </a:r>
          </a:p>
          <a:p>
            <a:pPr algn="ctr">
              <a:lnSpc>
                <a:spcPct val="110000"/>
              </a:lnSpc>
              <a:spcBef>
                <a:spcPct val="20000"/>
              </a:spcBef>
              <a:defRPr/>
            </a:pPr>
            <a:r>
              <a:rPr lang="en-US" sz="1200" dirty="0" smtClean="0">
                <a:latin typeface="Times New Roman" pitchFamily="18" charset="0"/>
                <a:cs typeface="Times New Roman" pitchFamily="18" charset="0"/>
              </a:rPr>
              <a:t>Service  benefitting to the </a:t>
            </a:r>
          </a:p>
          <a:p>
            <a:pPr algn="ctr">
              <a:lnSpc>
                <a:spcPct val="110000"/>
              </a:lnSpc>
              <a:spcBef>
                <a:spcPct val="20000"/>
              </a:spcBef>
              <a:defRPr/>
            </a:pPr>
            <a:r>
              <a:rPr lang="en-US" sz="1200" dirty="0" smtClean="0">
                <a:latin typeface="Times New Roman" pitchFamily="18" charset="0"/>
                <a:cs typeface="Times New Roman" pitchFamily="18" charset="0"/>
              </a:rPr>
              <a:t>surrounding needy people. </a:t>
            </a:r>
            <a:endParaRPr lang="en-US" sz="1200" b="1" dirty="0" smtClean="0">
              <a:latin typeface="Times New Roman" pitchFamily="18" charset="0"/>
              <a:cs typeface="Times New Roman" pitchFamily="18" charset="0"/>
            </a:endParaRPr>
          </a:p>
        </p:txBody>
      </p:sp>
      <p:sp>
        <p:nvSpPr>
          <p:cNvPr id="31" name="Rectangle 30"/>
          <p:cNvSpPr/>
          <p:nvPr/>
        </p:nvSpPr>
        <p:spPr>
          <a:xfrm>
            <a:off x="2700511" y="6123944"/>
            <a:ext cx="2366004" cy="1107996"/>
          </a:xfrm>
          <a:prstGeom prst="rect">
            <a:avLst/>
          </a:prstGeom>
        </p:spPr>
        <p:txBody>
          <a:bodyPr wrap="square">
            <a:spAutoFit/>
          </a:bodyPr>
          <a:lstStyle/>
          <a:p>
            <a:pPr algn="ctr">
              <a:lnSpc>
                <a:spcPct val="110000"/>
              </a:lnSpc>
              <a:spcBef>
                <a:spcPct val="20000"/>
              </a:spcBef>
              <a:defRPr/>
            </a:pPr>
            <a:r>
              <a:rPr lang="en-US" sz="1200" dirty="0" smtClean="0">
                <a:solidFill>
                  <a:schemeClr val="bg1"/>
                </a:solidFill>
                <a:latin typeface="Times New Roman" pitchFamily="18" charset="0"/>
                <a:cs typeface="Times New Roman" pitchFamily="18" charset="0"/>
              </a:rPr>
              <a:t>Since 15 years Fr. Agnel School has been  providing excellence education with boarding facility to children from Leprosy Affected Families through our organization. </a:t>
            </a:r>
            <a:endParaRPr lang="en-US" sz="1200" b="1" dirty="0" smtClean="0">
              <a:solidFill>
                <a:schemeClr val="bg1"/>
              </a:solidFill>
              <a:latin typeface="Times New Roman" pitchFamily="18" charset="0"/>
              <a:cs typeface="Times New Roman" pitchFamily="18" charset="0"/>
            </a:endParaRPr>
          </a:p>
        </p:txBody>
      </p:sp>
      <p:cxnSp>
        <p:nvCxnSpPr>
          <p:cNvPr id="36" name="Straight Connector 35"/>
          <p:cNvCxnSpPr/>
          <p:nvPr/>
        </p:nvCxnSpPr>
        <p:spPr>
          <a:xfrm>
            <a:off x="994549" y="1648594"/>
            <a:ext cx="6000792" cy="1588"/>
          </a:xfrm>
          <a:prstGeom prst="line">
            <a:avLst/>
          </a:prstGeom>
          <a:ln w="12700">
            <a:solidFill>
              <a:srgbClr val="CC0099"/>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p:cNvSpPr/>
          <p:nvPr/>
        </p:nvSpPr>
        <p:spPr>
          <a:xfrm rot="10800000">
            <a:off x="3566317" y="0"/>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Parallelogram 20"/>
          <p:cNvSpPr/>
          <p:nvPr/>
        </p:nvSpPr>
        <p:spPr>
          <a:xfrm>
            <a:off x="4066383" y="0"/>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Parallelogram 21"/>
          <p:cNvSpPr/>
          <p:nvPr/>
        </p:nvSpPr>
        <p:spPr>
          <a:xfrm>
            <a:off x="-219897" y="0"/>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Parallelogram 27"/>
          <p:cNvSpPr/>
          <p:nvPr/>
        </p:nvSpPr>
        <p:spPr>
          <a:xfrm>
            <a:off x="-577087" y="9363898"/>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sosceles Triangle 28"/>
          <p:cNvSpPr/>
          <p:nvPr/>
        </p:nvSpPr>
        <p:spPr>
          <a:xfrm>
            <a:off x="3780631" y="9363898"/>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Parallelogram 29"/>
          <p:cNvSpPr/>
          <p:nvPr/>
        </p:nvSpPr>
        <p:spPr>
          <a:xfrm>
            <a:off x="3852069" y="10072758"/>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
          <p:cNvPicPr>
            <a:picLocks noChangeAspect="1" noChangeArrowheads="1"/>
          </p:cNvPicPr>
          <p:nvPr/>
        </p:nvPicPr>
        <p:blipFill>
          <a:blip r:embed="rId2" cstate="print"/>
          <a:srcRect/>
          <a:stretch>
            <a:fillRect/>
          </a:stretch>
        </p:blipFill>
        <p:spPr bwMode="auto">
          <a:xfrm>
            <a:off x="280169" y="9985739"/>
            <a:ext cx="428628" cy="378291"/>
          </a:xfrm>
          <a:prstGeom prst="rect">
            <a:avLst/>
          </a:prstGeom>
          <a:noFill/>
          <a:ln w="9525">
            <a:noFill/>
            <a:miter lim="800000"/>
            <a:headEnd/>
            <a:tailEnd/>
          </a:ln>
          <a:effectLst/>
        </p:spPr>
      </p:pic>
      <p:sp>
        <p:nvSpPr>
          <p:cNvPr id="33" name="Title 1"/>
          <p:cNvSpPr txBox="1">
            <a:spLocks/>
          </p:cNvSpPr>
          <p:nvPr/>
        </p:nvSpPr>
        <p:spPr>
          <a:xfrm>
            <a:off x="4210431" y="10078278"/>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i="0" u="none" strike="noStrike" kern="1200" cap="none" spc="0" normalizeH="0" baseline="0" noProof="0" dirty="0" smtClean="0">
                <a:ln>
                  <a:noFill/>
                </a:ln>
                <a:solidFill>
                  <a:schemeClr val="bg1"/>
                </a:solidFill>
                <a:effectLst/>
                <a:uLnTx/>
                <a:uFillTx/>
                <a:latin typeface="Papyrus" pitchFamily="66" charset="0"/>
                <a:ea typeface="+mj-ea"/>
                <a:cs typeface="+mj-cs"/>
              </a:rPr>
              <a:t>www.kneus.in</a:t>
            </a:r>
            <a:endParaRPr kumimoji="0" lang="en-IN" sz="12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4" name="Title 1"/>
          <p:cNvSpPr txBox="1">
            <a:spLocks/>
          </p:cNvSpPr>
          <p:nvPr/>
        </p:nvSpPr>
        <p:spPr>
          <a:xfrm>
            <a:off x="280169" y="10078277"/>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100" dirty="0" smtClean="0">
                <a:solidFill>
                  <a:schemeClr val="bg1"/>
                </a:solidFill>
                <a:latin typeface="Papyrus" pitchFamily="66" charset="0"/>
                <a:ea typeface="+mj-ea"/>
                <a:cs typeface="+mj-cs"/>
              </a:rPr>
              <a:t>Kusht  Niyantran Evum  Unmoolan Samiti</a:t>
            </a:r>
            <a:endParaRPr kumimoji="0" lang="en-IN" sz="11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5" name="Title 1"/>
          <p:cNvSpPr txBox="1">
            <a:spLocks/>
          </p:cNvSpPr>
          <p:nvPr/>
        </p:nvSpPr>
        <p:spPr>
          <a:xfrm>
            <a:off x="923110" y="1148528"/>
            <a:ext cx="3714777" cy="357191"/>
          </a:xfrm>
          <a:prstGeom prst="rect">
            <a:avLst/>
          </a:prstGeom>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accent5">
                    <a:lumMod val="50000"/>
                  </a:schemeClr>
                </a:solidFill>
                <a:effectLst>
                  <a:outerShdw blurRad="38100" dist="38100" dir="2700000" algn="tl">
                    <a:srgbClr val="000000">
                      <a:alpha val="43137"/>
                    </a:srgbClr>
                  </a:outerShdw>
                </a:effectLst>
                <a:uLnTx/>
                <a:uFillTx/>
                <a:latin typeface="Papyrus" pitchFamily="66" charset="0"/>
                <a:ea typeface="+mj-ea"/>
                <a:cs typeface="+mj-cs"/>
              </a:rPr>
              <a:t>Major developments</a:t>
            </a:r>
            <a:endParaRPr kumimoji="0" lang="en-IN" sz="2400" b="1" i="0" u="none" strike="noStrike" kern="1200" cap="none" spc="0" normalizeH="0" baseline="0" noProof="0" dirty="0">
              <a:ln>
                <a:noFill/>
              </a:ln>
              <a:solidFill>
                <a:schemeClr val="accent5">
                  <a:lumMod val="50000"/>
                </a:schemeClr>
              </a:solidFill>
              <a:effectLst>
                <a:outerShdw blurRad="38100" dist="38100" dir="2700000" algn="tl">
                  <a:srgbClr val="000000">
                    <a:alpha val="43137"/>
                  </a:srgbClr>
                </a:outerShdw>
              </a:effectLst>
              <a:uLnTx/>
              <a:uFillTx/>
              <a:latin typeface="Papyrus" pitchFamily="66" charset="0"/>
              <a:ea typeface="+mj-ea"/>
              <a:cs typeface="+mj-cs"/>
            </a:endParaRPr>
          </a:p>
        </p:txBody>
      </p:sp>
      <p:cxnSp>
        <p:nvCxnSpPr>
          <p:cNvPr id="13" name="Straight Connector 12"/>
          <p:cNvCxnSpPr/>
          <p:nvPr/>
        </p:nvCxnSpPr>
        <p:spPr>
          <a:xfrm>
            <a:off x="994549" y="1648594"/>
            <a:ext cx="6000792" cy="1588"/>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5" name="Subtitle 6"/>
          <p:cNvSpPr txBox="1">
            <a:spLocks/>
          </p:cNvSpPr>
          <p:nvPr/>
        </p:nvSpPr>
        <p:spPr>
          <a:xfrm>
            <a:off x="896777" y="1755292"/>
            <a:ext cx="2714643" cy="1079208"/>
          </a:xfrm>
          <a:prstGeom prst="rect">
            <a:avLst/>
          </a:prstGeom>
          <a:noFill/>
        </p:spPr>
        <p:txBody>
          <a:bodyPr lIns="100770" tIns="50385" rIns="100770" bIns="50385">
            <a:normAutofit fontScale="77500" lnSpcReduction="20000"/>
          </a:bodyPr>
          <a:lstStyle/>
          <a:p>
            <a:pPr lvl="0" algn="just">
              <a:lnSpc>
                <a:spcPct val="110000"/>
              </a:lnSpc>
              <a:spcBef>
                <a:spcPct val="20000"/>
              </a:spcBef>
              <a:defRPr/>
            </a:pPr>
            <a:r>
              <a:rPr lang="en-IN" sz="1900" b="1" dirty="0" smtClean="0">
                <a:solidFill>
                  <a:srgbClr val="002060"/>
                </a:solidFill>
                <a:latin typeface="Times New Roman" pitchFamily="18" charset="0"/>
                <a:cs typeface="Times New Roman" pitchFamily="18" charset="0"/>
              </a:rPr>
              <a:t>BUILDING CONSTRUCTION:</a:t>
            </a:r>
          </a:p>
          <a:p>
            <a:pPr lvl="0" algn="just">
              <a:lnSpc>
                <a:spcPct val="110000"/>
              </a:lnSpc>
              <a:spcBef>
                <a:spcPct val="20000"/>
              </a:spcBef>
              <a:defRPr/>
            </a:pPr>
            <a:r>
              <a:rPr lang="en-IN" sz="1200" dirty="0" smtClean="0">
                <a:latin typeface="Times New Roman" pitchFamily="18" charset="0"/>
                <a:cs typeface="Times New Roman" pitchFamily="18" charset="0"/>
              </a:rPr>
              <a:t>KNEUS has completed construction work of 1</a:t>
            </a:r>
            <a:r>
              <a:rPr lang="en-IN" sz="1200" baseline="30000" dirty="0" smtClean="0">
                <a:latin typeface="Times New Roman" pitchFamily="18" charset="0"/>
                <a:cs typeface="Times New Roman" pitchFamily="18" charset="0"/>
              </a:rPr>
              <a:t>st</a:t>
            </a:r>
            <a:r>
              <a:rPr lang="en-IN" sz="1200" dirty="0" smtClean="0">
                <a:latin typeface="Times New Roman" pitchFamily="18" charset="0"/>
                <a:cs typeface="Times New Roman" pitchFamily="18" charset="0"/>
              </a:rPr>
              <a:t> Floor convent block </a:t>
            </a:r>
            <a:r>
              <a:rPr lang="en-IN" sz="1200" dirty="0" smtClean="0"/>
              <a:t>contains 7 </a:t>
            </a:r>
            <a:r>
              <a:rPr lang="en-IN" sz="1200" dirty="0"/>
              <a:t>bedrooms with toilet attached, kitchen, dining room, chapel and </a:t>
            </a:r>
            <a:r>
              <a:rPr lang="en-IN" sz="1200" dirty="0" smtClean="0"/>
              <a:t>Parlour.</a:t>
            </a:r>
          </a:p>
          <a:p>
            <a:pPr marL="377887" indent="-377887" algn="just">
              <a:lnSpc>
                <a:spcPct val="110000"/>
              </a:lnSpc>
              <a:spcBef>
                <a:spcPct val="20000"/>
              </a:spcBef>
              <a:defRPr/>
            </a:pPr>
            <a:endParaRPr lang="en-US" sz="1200" dirty="0">
              <a:cs typeface="Arial" pitchFamily="34" charset="0"/>
            </a:endParaRPr>
          </a:p>
        </p:txBody>
      </p:sp>
      <p:sp>
        <p:nvSpPr>
          <p:cNvPr id="4" name="Rectangle 3"/>
          <p:cNvSpPr/>
          <p:nvPr/>
        </p:nvSpPr>
        <p:spPr>
          <a:xfrm>
            <a:off x="995118" y="4416283"/>
            <a:ext cx="2856951" cy="684803"/>
          </a:xfrm>
          <a:prstGeom prst="rect">
            <a:avLst/>
          </a:prstGeom>
          <a:solidFill>
            <a:srgbClr val="92D050"/>
          </a:solidFill>
        </p:spPr>
        <p:txBody>
          <a:bodyPr wrap="square">
            <a:spAutoFit/>
          </a:bodyPr>
          <a:lstStyle/>
          <a:p>
            <a:pPr lvl="0" algn="just">
              <a:lnSpc>
                <a:spcPct val="110000"/>
              </a:lnSpc>
              <a:spcBef>
                <a:spcPct val="20000"/>
              </a:spcBef>
              <a:defRPr/>
            </a:pPr>
            <a:r>
              <a:rPr lang="en-IN" sz="1100" b="1" dirty="0" smtClean="0">
                <a:solidFill>
                  <a:srgbClr val="002060"/>
                </a:solidFill>
                <a:latin typeface="Times New Roman" pitchFamily="18" charset="0"/>
                <a:cs typeface="Times New Roman" pitchFamily="18" charset="0"/>
              </a:rPr>
              <a:t>RAMP </a:t>
            </a:r>
            <a:r>
              <a:rPr lang="en-IN" sz="1100" b="1" dirty="0">
                <a:solidFill>
                  <a:srgbClr val="002060"/>
                </a:solidFill>
                <a:latin typeface="Times New Roman" pitchFamily="18" charset="0"/>
                <a:cs typeface="Times New Roman" pitchFamily="18" charset="0"/>
              </a:rPr>
              <a:t>CONSTRUCTION:</a:t>
            </a:r>
          </a:p>
          <a:p>
            <a:pPr lvl="0" algn="just">
              <a:lnSpc>
                <a:spcPct val="110000"/>
              </a:lnSpc>
              <a:spcBef>
                <a:spcPct val="20000"/>
              </a:spcBef>
              <a:defRPr/>
            </a:pPr>
            <a:r>
              <a:rPr lang="en-IN" sz="1100" dirty="0" smtClean="0">
                <a:latin typeface="Times New Roman" pitchFamily="18" charset="0"/>
                <a:cs typeface="Times New Roman" pitchFamily="18" charset="0"/>
              </a:rPr>
              <a:t>KNEUS has constructed a RAMP from Ground floor to </a:t>
            </a:r>
            <a:r>
              <a:rPr lang="en-IN" sz="1100" dirty="0">
                <a:latin typeface="Times New Roman" pitchFamily="18" charset="0"/>
                <a:cs typeface="Times New Roman" pitchFamily="18" charset="0"/>
              </a:rPr>
              <a:t>1</a:t>
            </a:r>
            <a:r>
              <a:rPr lang="en-IN" sz="1100" baseline="30000" dirty="0">
                <a:latin typeface="Times New Roman" pitchFamily="18" charset="0"/>
                <a:cs typeface="Times New Roman" pitchFamily="18" charset="0"/>
              </a:rPr>
              <a:t>st</a:t>
            </a:r>
            <a:r>
              <a:rPr lang="en-IN" sz="1100" dirty="0">
                <a:latin typeface="Times New Roman" pitchFamily="18" charset="0"/>
                <a:cs typeface="Times New Roman" pitchFamily="18" charset="0"/>
              </a:rPr>
              <a:t> </a:t>
            </a:r>
            <a:r>
              <a:rPr lang="en-IN" sz="1100" dirty="0" smtClean="0">
                <a:latin typeface="Times New Roman" pitchFamily="18" charset="0"/>
                <a:cs typeface="Times New Roman" pitchFamily="18" charset="0"/>
              </a:rPr>
              <a:t>Floor.</a:t>
            </a:r>
            <a:endParaRPr lang="en-US" sz="1100" dirty="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631" y="1764311"/>
            <a:ext cx="3213462" cy="2053932"/>
          </a:xfrm>
          <a:prstGeom prst="rect">
            <a:avLst/>
          </a:prstGeom>
          <a:ln w="57150" cap="sq">
            <a:solidFill>
              <a:schemeClr val="accent5">
                <a:lumMod val="50000"/>
              </a:schemeClr>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6132" y="3956153"/>
            <a:ext cx="2994094" cy="2118086"/>
          </a:xfrm>
          <a:prstGeom prst="rect">
            <a:avLst/>
          </a:prstGeom>
          <a:ln w="57150" cap="sq">
            <a:solidFill>
              <a:schemeClr val="accent5">
                <a:lumMod val="50000"/>
              </a:schemeClr>
            </a:solidFill>
            <a:prstDash val="solid"/>
            <a:miter lim="800000"/>
          </a:ln>
          <a:effectLst>
            <a:outerShdw blurRad="50800" dist="38100" dir="2700000" algn="tl" rotWithShape="0">
              <a:srgbClr val="000000">
                <a:alpha val="43000"/>
              </a:srgbClr>
            </a:outerShdw>
          </a:effectLst>
        </p:spPr>
      </p:pic>
      <p:pic>
        <p:nvPicPr>
          <p:cNvPr id="23" name="Picture 22" descr="C:\Users\admin\AppData\Local\Microsoft\Windows\INetCache\Content.Word\Drawing of Kneus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8381" y="2781680"/>
            <a:ext cx="2883853" cy="1247948"/>
          </a:xfrm>
          <a:prstGeom prst="rect">
            <a:avLst/>
          </a:prstGeom>
          <a:ln w="57150" cap="sq">
            <a:solidFill>
              <a:schemeClr val="accent5">
                <a:lumMod val="50000"/>
              </a:schemeClr>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94549" y="5238996"/>
            <a:ext cx="3148357" cy="2195859"/>
          </a:xfrm>
          <a:prstGeom prst="rect">
            <a:avLst/>
          </a:prstGeom>
          <a:ln w="57150" cap="sq">
            <a:solidFill>
              <a:schemeClr val="accent5">
                <a:lumMod val="50000"/>
              </a:schemeClr>
            </a:solidFill>
            <a:prstDash val="solid"/>
            <a:miter lim="800000"/>
          </a:ln>
          <a:effectLst>
            <a:outerShdw blurRad="50800" dist="38100" dir="2700000" algn="tl" rotWithShape="0">
              <a:srgbClr val="000000">
                <a:alpha val="43000"/>
              </a:srgbClr>
            </a:outerShdw>
          </a:effectLst>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1266" y="6863987"/>
            <a:ext cx="3525417" cy="2388956"/>
          </a:xfrm>
          <a:prstGeom prst="rect">
            <a:avLst/>
          </a:prstGeom>
          <a:ln w="57150" cap="sq">
            <a:solidFill>
              <a:schemeClr val="accent5">
                <a:lumMod val="50000"/>
              </a:schemeClr>
            </a:solidFill>
            <a:prstDash val="solid"/>
            <a:miter lim="800000"/>
          </a:ln>
          <a:effectLst>
            <a:outerShdw blurRad="50800" dist="38100" dir="2700000" algn="tl" rotWithShape="0">
              <a:srgbClr val="000000">
                <a:alpha val="43000"/>
              </a:srgbClr>
            </a:outerShdw>
          </a:effectLst>
        </p:spPr>
      </p:pic>
      <p:sp>
        <p:nvSpPr>
          <p:cNvPr id="9" name="Pentagon 8"/>
          <p:cNvSpPr/>
          <p:nvPr/>
        </p:nvSpPr>
        <p:spPr>
          <a:xfrm>
            <a:off x="0" y="7749942"/>
            <a:ext cx="2994400" cy="1303035"/>
          </a:xfrm>
          <a:prstGeom prst="homePlate">
            <a:avLst/>
          </a:prstGeom>
          <a:solidFill>
            <a:schemeClr val="accent5">
              <a:lumMod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ubtitle 6"/>
          <p:cNvSpPr txBox="1">
            <a:spLocks/>
          </p:cNvSpPr>
          <p:nvPr/>
        </p:nvSpPr>
        <p:spPr>
          <a:xfrm>
            <a:off x="184946" y="8018708"/>
            <a:ext cx="2275361" cy="820061"/>
          </a:xfrm>
          <a:prstGeom prst="rect">
            <a:avLst/>
          </a:prstGeom>
          <a:noFill/>
        </p:spPr>
        <p:txBody>
          <a:bodyPr lIns="100770" tIns="50385" rIns="100770" bIns="50385">
            <a:normAutofit fontScale="47500" lnSpcReduction="20000"/>
          </a:bodyPr>
          <a:lstStyle/>
          <a:p>
            <a:pPr>
              <a:lnSpc>
                <a:spcPct val="110000"/>
              </a:lnSpc>
              <a:spcBef>
                <a:spcPct val="20000"/>
              </a:spcBef>
              <a:defRPr/>
            </a:pPr>
            <a:r>
              <a:rPr lang="en-IN" sz="2900" b="1" dirty="0" smtClean="0">
                <a:solidFill>
                  <a:schemeClr val="bg1"/>
                </a:solidFill>
                <a:latin typeface="Times New Roman" panose="02020603050405020304" pitchFamily="18" charset="0"/>
                <a:cs typeface="Times New Roman" panose="02020603050405020304" pitchFamily="18" charset="0"/>
              </a:rPr>
              <a:t>UPGRADATION OF DISPENSARY CONSISTS OF 5 BEDS HOSPITAL </a:t>
            </a:r>
            <a:endParaRPr lang="en-IN" sz="29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10000"/>
              </a:lnSpc>
              <a:spcBef>
                <a:spcPct val="20000"/>
              </a:spcBef>
              <a:defRPr/>
            </a:pPr>
            <a:endParaRPr lang="en-IN" sz="1900" b="1" dirty="0" smtClean="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p:cNvSpPr/>
          <p:nvPr/>
        </p:nvSpPr>
        <p:spPr>
          <a:xfrm rot="10800000">
            <a:off x="3566317" y="0"/>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Parallelogram 20"/>
          <p:cNvSpPr/>
          <p:nvPr/>
        </p:nvSpPr>
        <p:spPr>
          <a:xfrm>
            <a:off x="4066383" y="0"/>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Parallelogram 21"/>
          <p:cNvSpPr/>
          <p:nvPr/>
        </p:nvSpPr>
        <p:spPr>
          <a:xfrm>
            <a:off x="-219897" y="0"/>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Parallelogram 27"/>
          <p:cNvSpPr/>
          <p:nvPr/>
        </p:nvSpPr>
        <p:spPr>
          <a:xfrm>
            <a:off x="-577087" y="9363898"/>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sosceles Triangle 28"/>
          <p:cNvSpPr/>
          <p:nvPr/>
        </p:nvSpPr>
        <p:spPr>
          <a:xfrm>
            <a:off x="3780631" y="9363898"/>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Parallelogram 29"/>
          <p:cNvSpPr/>
          <p:nvPr/>
        </p:nvSpPr>
        <p:spPr>
          <a:xfrm>
            <a:off x="3852069" y="10072758"/>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
          <p:cNvPicPr>
            <a:picLocks noChangeAspect="1" noChangeArrowheads="1"/>
          </p:cNvPicPr>
          <p:nvPr/>
        </p:nvPicPr>
        <p:blipFill>
          <a:blip r:embed="rId2" cstate="print"/>
          <a:srcRect/>
          <a:stretch>
            <a:fillRect/>
          </a:stretch>
        </p:blipFill>
        <p:spPr bwMode="auto">
          <a:xfrm>
            <a:off x="280169" y="9985739"/>
            <a:ext cx="428628" cy="378291"/>
          </a:xfrm>
          <a:prstGeom prst="rect">
            <a:avLst/>
          </a:prstGeom>
          <a:noFill/>
          <a:ln w="9525">
            <a:noFill/>
            <a:miter lim="800000"/>
            <a:headEnd/>
            <a:tailEnd/>
          </a:ln>
          <a:effectLst/>
        </p:spPr>
      </p:pic>
      <p:sp>
        <p:nvSpPr>
          <p:cNvPr id="33" name="Title 1"/>
          <p:cNvSpPr txBox="1">
            <a:spLocks/>
          </p:cNvSpPr>
          <p:nvPr/>
        </p:nvSpPr>
        <p:spPr>
          <a:xfrm>
            <a:off x="4210431" y="10078278"/>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i="0" u="none" strike="noStrike" kern="1200" cap="none" spc="0" normalizeH="0" baseline="0" noProof="0" dirty="0" smtClean="0">
                <a:ln>
                  <a:noFill/>
                </a:ln>
                <a:solidFill>
                  <a:schemeClr val="bg1"/>
                </a:solidFill>
                <a:effectLst/>
                <a:uLnTx/>
                <a:uFillTx/>
                <a:latin typeface="Papyrus" pitchFamily="66" charset="0"/>
                <a:ea typeface="+mj-ea"/>
                <a:cs typeface="+mj-cs"/>
              </a:rPr>
              <a:t>www.kneus.in</a:t>
            </a:r>
            <a:endParaRPr kumimoji="0" lang="en-IN" sz="12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4" name="Title 1"/>
          <p:cNvSpPr txBox="1">
            <a:spLocks/>
          </p:cNvSpPr>
          <p:nvPr/>
        </p:nvSpPr>
        <p:spPr>
          <a:xfrm>
            <a:off x="280169" y="10078277"/>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100" dirty="0" smtClean="0">
                <a:solidFill>
                  <a:schemeClr val="bg1"/>
                </a:solidFill>
                <a:latin typeface="Papyrus" pitchFamily="66" charset="0"/>
                <a:ea typeface="+mj-ea"/>
                <a:cs typeface="+mj-cs"/>
              </a:rPr>
              <a:t>Kusht  Niyantran Evum  Unmoolan Samiti</a:t>
            </a:r>
            <a:endParaRPr kumimoji="0" lang="en-IN" sz="11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5" name="Title 1"/>
          <p:cNvSpPr txBox="1">
            <a:spLocks/>
          </p:cNvSpPr>
          <p:nvPr/>
        </p:nvSpPr>
        <p:spPr>
          <a:xfrm>
            <a:off x="923110" y="1148528"/>
            <a:ext cx="3714777" cy="357191"/>
          </a:xfrm>
          <a:prstGeom prst="rect">
            <a:avLst/>
          </a:prstGeom>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accent5">
                    <a:lumMod val="50000"/>
                  </a:schemeClr>
                </a:solidFill>
                <a:effectLst>
                  <a:outerShdw blurRad="38100" dist="38100" dir="2700000" algn="tl">
                    <a:srgbClr val="000000">
                      <a:alpha val="43137"/>
                    </a:srgbClr>
                  </a:outerShdw>
                </a:effectLst>
                <a:uLnTx/>
                <a:uFillTx/>
                <a:latin typeface="Papyrus" pitchFamily="66" charset="0"/>
                <a:ea typeface="+mj-ea"/>
                <a:cs typeface="+mj-cs"/>
              </a:rPr>
              <a:t>Financial</a:t>
            </a:r>
            <a:r>
              <a:rPr kumimoji="0" lang="en-US" sz="2400" b="1" i="0" u="none" strike="noStrike" kern="1200" cap="none" spc="0" normalizeH="0" noProof="0" dirty="0" smtClean="0">
                <a:ln>
                  <a:noFill/>
                </a:ln>
                <a:solidFill>
                  <a:schemeClr val="accent5">
                    <a:lumMod val="50000"/>
                  </a:schemeClr>
                </a:solidFill>
                <a:effectLst>
                  <a:outerShdw blurRad="38100" dist="38100" dir="2700000" algn="tl">
                    <a:srgbClr val="000000">
                      <a:alpha val="43137"/>
                    </a:srgbClr>
                  </a:outerShdw>
                </a:effectLst>
                <a:uLnTx/>
                <a:uFillTx/>
                <a:latin typeface="Papyrus" pitchFamily="66" charset="0"/>
                <a:ea typeface="+mj-ea"/>
                <a:cs typeface="+mj-cs"/>
              </a:rPr>
              <a:t> Statement</a:t>
            </a:r>
            <a:endParaRPr kumimoji="0" lang="en-IN" sz="2400" b="1" i="0" u="none" strike="noStrike" kern="1200" cap="none" spc="0" normalizeH="0" baseline="0" noProof="0" dirty="0">
              <a:ln>
                <a:noFill/>
              </a:ln>
              <a:solidFill>
                <a:schemeClr val="accent5">
                  <a:lumMod val="50000"/>
                </a:schemeClr>
              </a:solidFill>
              <a:effectLst>
                <a:outerShdw blurRad="38100" dist="38100" dir="2700000" algn="tl">
                  <a:srgbClr val="000000">
                    <a:alpha val="43137"/>
                  </a:srgbClr>
                </a:outerShdw>
              </a:effectLst>
              <a:uLnTx/>
              <a:uFillTx/>
              <a:latin typeface="Papyrus" pitchFamily="66" charset="0"/>
              <a:ea typeface="+mj-ea"/>
              <a:cs typeface="+mj-cs"/>
            </a:endParaRPr>
          </a:p>
        </p:txBody>
      </p:sp>
      <p:cxnSp>
        <p:nvCxnSpPr>
          <p:cNvPr id="13" name="Straight Connector 12"/>
          <p:cNvCxnSpPr/>
          <p:nvPr/>
        </p:nvCxnSpPr>
        <p:spPr>
          <a:xfrm>
            <a:off x="994549" y="1648594"/>
            <a:ext cx="6000792" cy="1588"/>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177" y="1725441"/>
            <a:ext cx="5512759" cy="380674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635" y="5617660"/>
            <a:ext cx="5512758" cy="3514057"/>
          </a:xfrm>
          <a:prstGeom prst="rect">
            <a:avLst/>
          </a:prstGeom>
        </p:spPr>
      </p:pic>
    </p:spTree>
    <p:extLst>
      <p:ext uri="{BB962C8B-B14F-4D97-AF65-F5344CB8AC3E}">
        <p14:creationId xmlns:p14="http://schemas.microsoft.com/office/powerpoint/2010/main" val="23284682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561263" cy="10440988"/>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Oval 2"/>
          <p:cNvSpPr/>
          <p:nvPr/>
        </p:nvSpPr>
        <p:spPr>
          <a:xfrm>
            <a:off x="2351871" y="-137356"/>
            <a:ext cx="9358378" cy="9649650"/>
          </a:xfrm>
          <a:prstGeom prst="ellipse">
            <a:avLst/>
          </a:prstGeom>
          <a:solidFill>
            <a:schemeClr val="bg1"/>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11</a:t>
            </a:r>
            <a:endParaRPr lang="en-IN" dirty="0"/>
          </a:p>
        </p:txBody>
      </p:sp>
      <p:pic>
        <p:nvPicPr>
          <p:cNvPr id="1026" name="Picture 2" descr="C:\Users\samsung\Documents\My Received Files\IMG_20191118_085021.jpg"/>
          <p:cNvPicPr>
            <a:picLocks noChangeAspect="1" noChangeArrowheads="1"/>
          </p:cNvPicPr>
          <p:nvPr/>
        </p:nvPicPr>
        <p:blipFill>
          <a:blip r:embed="rId2" cstate="print"/>
          <a:srcRect/>
          <a:stretch>
            <a:fillRect/>
          </a:stretch>
        </p:blipFill>
        <p:spPr bwMode="auto">
          <a:xfrm>
            <a:off x="2494747" y="0"/>
            <a:ext cx="9144064" cy="943533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324247" y="9388827"/>
            <a:ext cx="2685351" cy="800219"/>
          </a:xfrm>
          <a:prstGeom prst="rect">
            <a:avLst/>
          </a:prstGeom>
        </p:spPr>
        <p:txBody>
          <a:bodyPr wrap="none">
            <a:spAutoFit/>
          </a:bodyPr>
          <a:lstStyle/>
          <a:p>
            <a:pPr marL="377887" indent="-377887" algn="just">
              <a:spcBef>
                <a:spcPct val="20000"/>
              </a:spcBef>
              <a:defRPr/>
            </a:pPr>
            <a:r>
              <a:rPr lang="en-US" sz="1000" dirty="0" smtClean="0">
                <a:solidFill>
                  <a:schemeClr val="bg1"/>
                </a:solidFill>
                <a:latin typeface="Times New Roman" panose="02020603050405020304" pitchFamily="18" charset="0"/>
                <a:cs typeface="Times New Roman" panose="02020603050405020304" pitchFamily="18" charset="0"/>
              </a:rPr>
              <a:t>Plot No. 11, Knowledge Park-1,</a:t>
            </a:r>
          </a:p>
          <a:p>
            <a:pPr marL="377887" indent="-377887" algn="just">
              <a:spcBef>
                <a:spcPct val="20000"/>
              </a:spcBef>
              <a:defRPr/>
            </a:pPr>
            <a:r>
              <a:rPr lang="en-US" sz="1000" dirty="0" smtClean="0">
                <a:solidFill>
                  <a:schemeClr val="bg1"/>
                </a:solidFill>
                <a:latin typeface="Times New Roman" panose="02020603050405020304" pitchFamily="18" charset="0"/>
                <a:cs typeface="Times New Roman" panose="02020603050405020304" pitchFamily="18" charset="0"/>
              </a:rPr>
              <a:t>Greater Noida, Gautam Buddh Nagar</a:t>
            </a:r>
          </a:p>
          <a:p>
            <a:pPr marL="377887" indent="-377887" algn="just">
              <a:spcBef>
                <a:spcPct val="20000"/>
              </a:spcBef>
              <a:defRPr/>
            </a:pPr>
            <a:r>
              <a:rPr lang="en-US" sz="1000" dirty="0" smtClean="0">
                <a:solidFill>
                  <a:schemeClr val="bg1"/>
                </a:solidFill>
                <a:latin typeface="Times New Roman" panose="02020603050405020304" pitchFamily="18" charset="0"/>
                <a:cs typeface="Times New Roman" panose="02020603050405020304" pitchFamily="18" charset="0"/>
              </a:rPr>
              <a:t>U.P.-201310</a:t>
            </a:r>
          </a:p>
          <a:p>
            <a:pPr marL="377887" indent="-377887" algn="just">
              <a:spcBef>
                <a:spcPct val="20000"/>
              </a:spcBef>
              <a:defRPr/>
            </a:pPr>
            <a:r>
              <a:rPr lang="en-US" sz="1000" dirty="0" smtClean="0">
                <a:solidFill>
                  <a:schemeClr val="bg1"/>
                </a:solidFill>
                <a:latin typeface="Times New Roman" panose="02020603050405020304" pitchFamily="18" charset="0"/>
                <a:cs typeface="Times New Roman" panose="02020603050405020304" pitchFamily="18" charset="0"/>
              </a:rPr>
              <a:t>Email-kneusgnoida@gmail.com,  www.kneus.in</a:t>
            </a:r>
          </a:p>
        </p:txBody>
      </p:sp>
      <p:pic>
        <p:nvPicPr>
          <p:cNvPr id="6" name="Picture 5" descr="C:\Users\samsung\Desktop\Daily work\New folder\IMG-20190224-WA0001.jpg"/>
          <p:cNvPicPr>
            <a:picLocks noChangeAspect="1" noChangeArrowheads="1"/>
          </p:cNvPicPr>
          <p:nvPr/>
        </p:nvPicPr>
        <p:blipFill>
          <a:blip r:embed="rId3" cstate="print"/>
          <a:srcRect/>
          <a:stretch>
            <a:fillRect/>
          </a:stretch>
        </p:blipFill>
        <p:spPr bwMode="auto">
          <a:xfrm>
            <a:off x="452178" y="3042331"/>
            <a:ext cx="952189" cy="954027"/>
          </a:xfrm>
          <a:prstGeom prst="round2DiagRect">
            <a:avLst>
              <a:gd name="adj1" fmla="val 50000"/>
              <a:gd name="adj2" fmla="val 50000"/>
            </a:avLst>
          </a:prstGeom>
          <a:ln w="88900" cap="sq">
            <a:solidFill>
              <a:srgbClr val="FFFFFF"/>
            </a:solidFill>
            <a:miter lim="800000"/>
          </a:ln>
          <a:effectLst>
            <a:outerShdw blurRad="254000" algn="tl" rotWithShape="0">
              <a:srgbClr val="000000">
                <a:alpha val="43000"/>
              </a:srgbClr>
            </a:outerShdw>
          </a:effectLst>
        </p:spPr>
      </p:pic>
      <p:pic>
        <p:nvPicPr>
          <p:cNvPr id="7" name="Picture 4" descr="C:\Users\samsung\Desktop\Daily work\New folder\1564477121929.jpg"/>
          <p:cNvPicPr>
            <a:picLocks noChangeAspect="1" noChangeArrowheads="1"/>
          </p:cNvPicPr>
          <p:nvPr/>
        </p:nvPicPr>
        <p:blipFill>
          <a:blip r:embed="rId4" cstate="print"/>
          <a:srcRect/>
          <a:stretch>
            <a:fillRect/>
          </a:stretch>
        </p:blipFill>
        <p:spPr bwMode="auto">
          <a:xfrm>
            <a:off x="356379" y="164819"/>
            <a:ext cx="1264012" cy="1253162"/>
          </a:xfrm>
          <a:prstGeom prst="round2DiagRect">
            <a:avLst>
              <a:gd name="adj1" fmla="val 50000"/>
              <a:gd name="adj2" fmla="val 50000"/>
            </a:avLst>
          </a:prstGeom>
          <a:ln w="88900" cap="sq">
            <a:solidFill>
              <a:srgbClr val="FFFFFF"/>
            </a:solidFill>
            <a:miter lim="800000"/>
          </a:ln>
          <a:effectLst>
            <a:outerShdw blurRad="254000" algn="tl" rotWithShape="0">
              <a:srgbClr val="000000">
                <a:alpha val="43000"/>
              </a:srgbClr>
            </a:outerShdw>
          </a:effectLst>
        </p:spPr>
      </p:pic>
      <p:pic>
        <p:nvPicPr>
          <p:cNvPr id="9" name="Picture 4" descr="C:\Users\samsung\Desktop\Daily work\New folder\IMG-20190212-WA0001.jpg"/>
          <p:cNvPicPr>
            <a:picLocks noChangeAspect="1" noChangeArrowheads="1"/>
          </p:cNvPicPr>
          <p:nvPr/>
        </p:nvPicPr>
        <p:blipFill>
          <a:blip r:embed="rId5" cstate="print"/>
          <a:srcRect/>
          <a:stretch>
            <a:fillRect/>
          </a:stretch>
        </p:blipFill>
        <p:spPr bwMode="auto">
          <a:xfrm flipH="1">
            <a:off x="473764" y="4428406"/>
            <a:ext cx="858595" cy="834995"/>
          </a:xfrm>
          <a:prstGeom prst="round2DiagRect">
            <a:avLst>
              <a:gd name="adj1" fmla="val 50000"/>
              <a:gd name="adj2" fmla="val 48165"/>
            </a:avLst>
          </a:prstGeom>
          <a:ln w="88900" cap="sq">
            <a:solidFill>
              <a:srgbClr val="FFFFFF"/>
            </a:solidFill>
            <a:miter lim="800000"/>
          </a:ln>
          <a:effectLst>
            <a:outerShdw blurRad="254000" algn="tl" rotWithShape="0">
              <a:srgbClr val="000000">
                <a:alpha val="43000"/>
              </a:srgbClr>
            </a:outerShdw>
          </a:effectLst>
        </p:spPr>
      </p:pic>
      <p:pic>
        <p:nvPicPr>
          <p:cNvPr id="10" name="Picture 3" descr="C:\Users\samsung\Desktop\Daily work\New folder\IMG-20181221-WA0001.jpg"/>
          <p:cNvPicPr>
            <a:picLocks noChangeAspect="1" noChangeArrowheads="1"/>
          </p:cNvPicPr>
          <p:nvPr/>
        </p:nvPicPr>
        <p:blipFill>
          <a:blip r:embed="rId6" cstate="print"/>
          <a:srcRect/>
          <a:stretch>
            <a:fillRect/>
          </a:stretch>
        </p:blipFill>
        <p:spPr bwMode="auto">
          <a:xfrm>
            <a:off x="354628" y="1646168"/>
            <a:ext cx="1121748" cy="1125573"/>
          </a:xfrm>
          <a:prstGeom prst="round2DiagRect">
            <a:avLst>
              <a:gd name="adj1" fmla="val 49217"/>
              <a:gd name="adj2" fmla="val 50000"/>
            </a:avLst>
          </a:prstGeom>
          <a:ln w="88900" cap="sq">
            <a:solidFill>
              <a:srgbClr val="FFFFFF"/>
            </a:solidFill>
            <a:miter lim="800000"/>
          </a:ln>
          <a:effectLst>
            <a:outerShdw blurRad="254000" algn="tl" rotWithShape="0">
              <a:srgbClr val="000000">
                <a:alpha val="43000"/>
              </a:srgbClr>
            </a:outerShdw>
          </a:effectLst>
        </p:spPr>
      </p:pic>
      <p:sp>
        <p:nvSpPr>
          <p:cNvPr id="11" name="Oval 10"/>
          <p:cNvSpPr/>
          <p:nvPr/>
        </p:nvSpPr>
        <p:spPr>
          <a:xfrm>
            <a:off x="3564607" y="9388827"/>
            <a:ext cx="769612" cy="800219"/>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7" cstate="print"/>
          <a:srcRect/>
          <a:stretch>
            <a:fillRect/>
          </a:stretch>
        </p:blipFill>
        <p:spPr bwMode="auto">
          <a:xfrm>
            <a:off x="3632140" y="9541124"/>
            <a:ext cx="652547" cy="5759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p:cNvSpPr/>
          <p:nvPr/>
        </p:nvSpPr>
        <p:spPr>
          <a:xfrm rot="10800000">
            <a:off x="3566317" y="0"/>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Parallelogram 20"/>
          <p:cNvSpPr/>
          <p:nvPr/>
        </p:nvSpPr>
        <p:spPr>
          <a:xfrm>
            <a:off x="4066383" y="0"/>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Parallelogram 21"/>
          <p:cNvSpPr/>
          <p:nvPr/>
        </p:nvSpPr>
        <p:spPr>
          <a:xfrm>
            <a:off x="-219897" y="0"/>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Parallelogram 27"/>
          <p:cNvSpPr/>
          <p:nvPr/>
        </p:nvSpPr>
        <p:spPr>
          <a:xfrm>
            <a:off x="-577087" y="9363898"/>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sosceles Triangle 28"/>
          <p:cNvSpPr/>
          <p:nvPr/>
        </p:nvSpPr>
        <p:spPr>
          <a:xfrm>
            <a:off x="3780631" y="9363898"/>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Parallelogram 29"/>
          <p:cNvSpPr/>
          <p:nvPr/>
        </p:nvSpPr>
        <p:spPr>
          <a:xfrm>
            <a:off x="3852069" y="10072758"/>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
          <p:cNvPicPr>
            <a:picLocks noChangeAspect="1" noChangeArrowheads="1"/>
          </p:cNvPicPr>
          <p:nvPr/>
        </p:nvPicPr>
        <p:blipFill>
          <a:blip r:embed="rId2" cstate="print"/>
          <a:srcRect/>
          <a:stretch>
            <a:fillRect/>
          </a:stretch>
        </p:blipFill>
        <p:spPr bwMode="auto">
          <a:xfrm>
            <a:off x="280169" y="9985739"/>
            <a:ext cx="428628" cy="378291"/>
          </a:xfrm>
          <a:prstGeom prst="rect">
            <a:avLst/>
          </a:prstGeom>
          <a:noFill/>
          <a:ln w="9525">
            <a:noFill/>
            <a:miter lim="800000"/>
            <a:headEnd/>
            <a:tailEnd/>
          </a:ln>
          <a:effectLst/>
        </p:spPr>
      </p:pic>
      <p:sp>
        <p:nvSpPr>
          <p:cNvPr id="33" name="Title 1"/>
          <p:cNvSpPr txBox="1">
            <a:spLocks/>
          </p:cNvSpPr>
          <p:nvPr/>
        </p:nvSpPr>
        <p:spPr>
          <a:xfrm>
            <a:off x="4210431" y="10078278"/>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i="0" u="none" strike="noStrike" kern="1200" cap="none" spc="0" normalizeH="0" baseline="0" noProof="0" dirty="0" smtClean="0">
                <a:ln>
                  <a:noFill/>
                </a:ln>
                <a:solidFill>
                  <a:schemeClr val="bg1"/>
                </a:solidFill>
                <a:effectLst/>
                <a:uLnTx/>
                <a:uFillTx/>
                <a:latin typeface="Papyrus" pitchFamily="66" charset="0"/>
                <a:ea typeface="+mj-ea"/>
                <a:cs typeface="+mj-cs"/>
              </a:rPr>
              <a:t>www.kneus.in</a:t>
            </a:r>
            <a:endParaRPr kumimoji="0" lang="en-IN" sz="12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4" name="Title 1"/>
          <p:cNvSpPr txBox="1">
            <a:spLocks/>
          </p:cNvSpPr>
          <p:nvPr/>
        </p:nvSpPr>
        <p:spPr>
          <a:xfrm>
            <a:off x="280169" y="10078277"/>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100" dirty="0" smtClean="0">
                <a:solidFill>
                  <a:schemeClr val="bg1"/>
                </a:solidFill>
                <a:latin typeface="Papyrus" pitchFamily="66" charset="0"/>
                <a:ea typeface="+mj-ea"/>
                <a:cs typeface="+mj-cs"/>
              </a:rPr>
              <a:t>Kusht  Niyantran Evum  Unmoolan Samiti</a:t>
            </a:r>
            <a:endParaRPr kumimoji="0" lang="en-IN" sz="11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7" name="Subtitle 6"/>
          <p:cNvSpPr txBox="1">
            <a:spLocks/>
          </p:cNvSpPr>
          <p:nvPr/>
        </p:nvSpPr>
        <p:spPr>
          <a:xfrm>
            <a:off x="3709193" y="1728119"/>
            <a:ext cx="3214711" cy="7380807"/>
          </a:xfrm>
          <a:prstGeom prst="rect">
            <a:avLst/>
          </a:prstGeom>
          <a:noFill/>
        </p:spPr>
        <p:txBody>
          <a:bodyPr lIns="100770" tIns="50385" rIns="100770" bIns="50385">
            <a:noAutofit/>
          </a:bodyPr>
          <a:lstStyle/>
          <a:p>
            <a:pPr lvl="0" algn="just">
              <a:lnSpc>
                <a:spcPct val="200000"/>
              </a:lnSpc>
              <a:spcBef>
                <a:spcPct val="20000"/>
              </a:spcBef>
              <a:defRPr/>
            </a:pPr>
            <a:r>
              <a:rPr lang="en-IN" sz="1200" dirty="0" smtClean="0">
                <a:latin typeface="Times New Roman" pitchFamily="18" charset="0"/>
                <a:cs typeface="Times New Roman" pitchFamily="18" charset="0"/>
              </a:rPr>
              <a:t>The Very purpose of creating KNEUS Society with noble vision &amp; mission is </a:t>
            </a:r>
            <a:r>
              <a:rPr lang="en-IN" sz="1200" dirty="0">
                <a:latin typeface="Times New Roman" pitchFamily="18" charset="0"/>
                <a:cs typeface="Times New Roman" pitchFamily="18" charset="0"/>
              </a:rPr>
              <a:t>to Work for the eradication of deadly diseases like leprosy, TB</a:t>
            </a:r>
            <a:r>
              <a:rPr lang="en-IN" sz="1200" dirty="0" smtClean="0">
                <a:latin typeface="Times New Roman" pitchFamily="18" charset="0"/>
                <a:cs typeface="Times New Roman" pitchFamily="18" charset="0"/>
              </a:rPr>
              <a:t>, HIV </a:t>
            </a:r>
            <a:r>
              <a:rPr lang="en-IN" sz="1200" dirty="0">
                <a:latin typeface="Times New Roman" pitchFamily="18" charset="0"/>
                <a:cs typeface="Times New Roman" pitchFamily="18" charset="0"/>
              </a:rPr>
              <a:t>and other communicable and contagious sickness mainly </a:t>
            </a:r>
            <a:r>
              <a:rPr lang="en-IN" sz="1200" dirty="0" smtClean="0">
                <a:latin typeface="Times New Roman" pitchFamily="18" charset="0"/>
                <a:cs typeface="Times New Roman" pitchFamily="18" charset="0"/>
              </a:rPr>
              <a:t>among </a:t>
            </a:r>
            <a:r>
              <a:rPr lang="en-IN" sz="1200" dirty="0">
                <a:latin typeface="Times New Roman" pitchFamily="18" charset="0"/>
                <a:cs typeface="Times New Roman" pitchFamily="18" charset="0"/>
              </a:rPr>
              <a:t>the poor and marginalised people. </a:t>
            </a:r>
            <a:endParaRPr lang="en-IN" sz="1200" dirty="0" smtClean="0">
              <a:latin typeface="Times New Roman" pitchFamily="18" charset="0"/>
              <a:cs typeface="Times New Roman" pitchFamily="18" charset="0"/>
            </a:endParaRPr>
          </a:p>
          <a:p>
            <a:pPr lvl="0" algn="just">
              <a:lnSpc>
                <a:spcPct val="200000"/>
              </a:lnSpc>
              <a:spcBef>
                <a:spcPct val="20000"/>
              </a:spcBef>
              <a:defRPr/>
            </a:pPr>
            <a:r>
              <a:rPr lang="en-IN" sz="1200" dirty="0" smtClean="0">
                <a:latin typeface="Times New Roman" pitchFamily="18" charset="0"/>
                <a:cs typeface="Times New Roman" pitchFamily="18" charset="0"/>
              </a:rPr>
              <a:t>We have a pivotal  role to play as the torch bearers of the Society with core values towards facilitating communities an effective and sustainable health care initiatives to social empowerment and healing touch to make difference in the lives of the needy.</a:t>
            </a:r>
          </a:p>
          <a:p>
            <a:pPr lvl="0" algn="just">
              <a:lnSpc>
                <a:spcPct val="200000"/>
              </a:lnSpc>
              <a:spcBef>
                <a:spcPct val="20000"/>
              </a:spcBef>
              <a:defRPr/>
            </a:pPr>
            <a:r>
              <a:rPr lang="en-IN" sz="1200" dirty="0" smtClean="0">
                <a:latin typeface="Times New Roman" pitchFamily="18" charset="0"/>
                <a:cs typeface="Times New Roman" pitchFamily="18" charset="0"/>
              </a:rPr>
              <a:t>I really appreciate and congratulate our staff and well wishers for their commitment and hard work for the wellbeing of the poor and needy.</a:t>
            </a:r>
          </a:p>
          <a:p>
            <a:pPr lvl="0" algn="just">
              <a:lnSpc>
                <a:spcPct val="110000"/>
              </a:lnSpc>
              <a:spcBef>
                <a:spcPct val="20000"/>
              </a:spcBef>
              <a:defRPr/>
            </a:pPr>
            <a:endParaRPr lang="en-IN" sz="1200" dirty="0">
              <a:latin typeface="Times New Roman" pitchFamily="18" charset="0"/>
              <a:cs typeface="Times New Roman" pitchFamily="18" charset="0"/>
            </a:endParaRPr>
          </a:p>
          <a:p>
            <a:pPr lvl="0" algn="just">
              <a:lnSpc>
                <a:spcPct val="110000"/>
              </a:lnSpc>
              <a:spcBef>
                <a:spcPct val="20000"/>
              </a:spcBef>
              <a:defRPr/>
            </a:pPr>
            <a:endParaRPr lang="en-IN" sz="1200" dirty="0" smtClean="0">
              <a:latin typeface="Times New Roman" pitchFamily="18" charset="0"/>
              <a:cs typeface="Times New Roman" pitchFamily="18" charset="0"/>
            </a:endParaRPr>
          </a:p>
          <a:p>
            <a:pPr lvl="0" algn="just">
              <a:lnSpc>
                <a:spcPct val="110000"/>
              </a:lnSpc>
              <a:spcBef>
                <a:spcPct val="20000"/>
              </a:spcBef>
              <a:defRPr/>
            </a:pPr>
            <a:endParaRPr lang="en-IN" sz="1200" dirty="0" smtClean="0">
              <a:latin typeface="Times New Roman" pitchFamily="18" charset="0"/>
              <a:cs typeface="Times New Roman" pitchFamily="18" charset="0"/>
            </a:endParaRPr>
          </a:p>
          <a:p>
            <a:pPr lvl="0" algn="just">
              <a:lnSpc>
                <a:spcPct val="110000"/>
              </a:lnSpc>
              <a:spcBef>
                <a:spcPct val="20000"/>
              </a:spcBef>
              <a:defRPr/>
            </a:pPr>
            <a:r>
              <a:rPr lang="en-IN" sz="1200" b="1" dirty="0" smtClean="0">
                <a:effectLst>
                  <a:outerShdw blurRad="38100" dist="38100" dir="2700000" algn="tl">
                    <a:srgbClr val="000000">
                      <a:alpha val="43137"/>
                    </a:srgbClr>
                  </a:outerShdw>
                </a:effectLst>
                <a:latin typeface="Times New Roman" pitchFamily="18" charset="0"/>
                <a:cs typeface="Times New Roman" pitchFamily="18" charset="0"/>
              </a:rPr>
              <a:t>Rev. Fr. Sebastian </a:t>
            </a:r>
            <a:r>
              <a:rPr lang="en-IN" sz="1200" b="1" dirty="0" err="1" smtClean="0">
                <a:effectLst>
                  <a:outerShdw blurRad="38100" dist="38100" dir="2700000" algn="tl">
                    <a:srgbClr val="000000">
                      <a:alpha val="43137"/>
                    </a:srgbClr>
                  </a:outerShdw>
                </a:effectLst>
                <a:latin typeface="Times New Roman" pitchFamily="18" charset="0"/>
                <a:cs typeface="Times New Roman" pitchFamily="18" charset="0"/>
              </a:rPr>
              <a:t>Kollithanam</a:t>
            </a:r>
            <a:endParaRPr lang="en-IN" sz="12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lvl="0" algn="just">
              <a:lnSpc>
                <a:spcPct val="110000"/>
              </a:lnSpc>
              <a:spcBef>
                <a:spcPct val="20000"/>
              </a:spcBef>
              <a:defRPr/>
            </a:pPr>
            <a:r>
              <a:rPr lang="en-IN" sz="1200" spc="300" dirty="0" smtClean="0">
                <a:latin typeface="Times New Roman" pitchFamily="18" charset="0"/>
                <a:cs typeface="Times New Roman" pitchFamily="18" charset="0"/>
              </a:rPr>
              <a:t>KNEUS, Greater </a:t>
            </a:r>
            <a:r>
              <a:rPr lang="en-IN" sz="1200" spc="300" dirty="0" err="1" smtClean="0">
                <a:latin typeface="Times New Roman" pitchFamily="18" charset="0"/>
                <a:cs typeface="Times New Roman" pitchFamily="18" charset="0"/>
              </a:rPr>
              <a:t>Noida</a:t>
            </a:r>
            <a:r>
              <a:rPr lang="en-IN" sz="1200" dirty="0" smtClean="0">
                <a:latin typeface="Times New Roman" pitchFamily="18" charset="0"/>
                <a:cs typeface="Times New Roman" pitchFamily="18" charset="0"/>
              </a:rPr>
              <a:t> </a:t>
            </a:r>
            <a:endParaRPr lang="en-US" sz="1200" b="1" dirty="0" smtClean="0">
              <a:latin typeface="Times New Roman" pitchFamily="18" charset="0"/>
              <a:cs typeface="Times New Roman" pitchFamily="18" charset="0"/>
            </a:endParaRPr>
          </a:p>
          <a:p>
            <a:pPr marL="377887" indent="-377887" algn="just">
              <a:lnSpc>
                <a:spcPct val="110000"/>
              </a:lnSpc>
              <a:spcBef>
                <a:spcPct val="20000"/>
              </a:spcBef>
              <a:defRPr/>
            </a:pPr>
            <a:endParaRPr lang="en-US" sz="12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just">
              <a:lnSpc>
                <a:spcPct val="110000"/>
              </a:lnSpc>
              <a:spcBef>
                <a:spcPct val="20000"/>
              </a:spcBef>
              <a:defRPr/>
            </a:pPr>
            <a:endParaRPr lang="en-US" sz="1200" dirty="0" smtClean="0">
              <a:cs typeface="Arial" pitchFamily="34" charset="0"/>
            </a:endParaRPr>
          </a:p>
          <a:p>
            <a:pPr algn="just">
              <a:lnSpc>
                <a:spcPct val="110000"/>
              </a:lnSpc>
              <a:spcBef>
                <a:spcPct val="20000"/>
              </a:spcBef>
              <a:defRPr/>
            </a:pPr>
            <a:endParaRPr lang="en-US" sz="1200" dirty="0" smtClean="0">
              <a:cs typeface="Arial" pitchFamily="34" charset="0"/>
            </a:endParaRPr>
          </a:p>
          <a:p>
            <a:pPr marL="377887" indent="-377887" algn="just">
              <a:lnSpc>
                <a:spcPct val="110000"/>
              </a:lnSpc>
              <a:spcBef>
                <a:spcPct val="20000"/>
              </a:spcBef>
              <a:defRPr/>
            </a:pPr>
            <a:endParaRPr lang="en-US" sz="1200" dirty="0" smtClean="0">
              <a:cs typeface="Arial" pitchFamily="34" charset="0"/>
            </a:endParaRPr>
          </a:p>
          <a:p>
            <a:pPr marL="377887" indent="-377887" algn="just">
              <a:lnSpc>
                <a:spcPct val="110000"/>
              </a:lnSpc>
              <a:spcBef>
                <a:spcPct val="20000"/>
              </a:spcBef>
              <a:defRPr/>
            </a:pPr>
            <a:endParaRPr lang="en-US" sz="1200" dirty="0">
              <a:cs typeface="Arial" pitchFamily="34" charset="0"/>
            </a:endParaRPr>
          </a:p>
        </p:txBody>
      </p:sp>
      <p:sp>
        <p:nvSpPr>
          <p:cNvPr id="13" name="Title 1"/>
          <p:cNvSpPr txBox="1">
            <a:spLocks/>
          </p:cNvSpPr>
          <p:nvPr/>
        </p:nvSpPr>
        <p:spPr>
          <a:xfrm>
            <a:off x="923110" y="1148528"/>
            <a:ext cx="5000661" cy="357191"/>
          </a:xfrm>
          <a:prstGeom prst="rect">
            <a:avLst/>
          </a:prstGeom>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1400" b="1" spc="600" dirty="0" smtClean="0">
                <a:effectLst>
                  <a:outerShdw blurRad="38100" dist="38100" dir="2700000" algn="tl">
                    <a:srgbClr val="000000">
                      <a:alpha val="43137"/>
                    </a:srgbClr>
                  </a:outerShdw>
                </a:effectLst>
                <a:latin typeface="Papyrus" pitchFamily="66" charset="0"/>
                <a:ea typeface="+mj-ea"/>
                <a:cs typeface="+mj-cs"/>
              </a:rPr>
              <a:t>Executive Director</a:t>
            </a:r>
            <a:r>
              <a:rPr kumimoji="0" lang="en-US" sz="1400" b="1" i="0" u="none" strike="noStrike" kern="1200" cap="none" spc="600" normalizeH="0" noProof="0" dirty="0" smtClean="0">
                <a:ln>
                  <a:noFill/>
                </a:ln>
                <a:solidFill>
                  <a:schemeClr val="tx1"/>
                </a:solidFill>
                <a:effectLst>
                  <a:outerShdw blurRad="38100" dist="38100" dir="2700000" algn="tl">
                    <a:srgbClr val="000000">
                      <a:alpha val="43137"/>
                    </a:srgbClr>
                  </a:outerShdw>
                </a:effectLst>
                <a:uLnTx/>
                <a:uFillTx/>
                <a:latin typeface="Papyrus" pitchFamily="66" charset="0"/>
                <a:ea typeface="+mj-ea"/>
                <a:cs typeface="+mj-cs"/>
              </a:rPr>
              <a:t> Message</a:t>
            </a:r>
            <a:endParaRPr kumimoji="0" lang="en-IN" sz="1400" b="1" i="0" u="none" strike="noStrike" kern="1200" cap="none" spc="600" normalizeH="0" baseline="0" noProof="0" dirty="0">
              <a:ln>
                <a:noFill/>
              </a:ln>
              <a:solidFill>
                <a:schemeClr val="tx1"/>
              </a:solidFill>
              <a:effectLst>
                <a:outerShdw blurRad="38100" dist="38100" dir="2700000" algn="tl">
                  <a:srgbClr val="000000">
                    <a:alpha val="43137"/>
                  </a:srgbClr>
                </a:outerShdw>
              </a:effectLst>
              <a:uLnTx/>
              <a:uFillTx/>
              <a:latin typeface="Papyrus" pitchFamily="66" charset="0"/>
              <a:ea typeface="+mj-ea"/>
              <a:cs typeface="+mj-cs"/>
            </a:endParaRPr>
          </a:p>
        </p:txBody>
      </p:sp>
      <p:cxnSp>
        <p:nvCxnSpPr>
          <p:cNvPr id="14" name="Straight Connector 13"/>
          <p:cNvCxnSpPr/>
          <p:nvPr/>
        </p:nvCxnSpPr>
        <p:spPr>
          <a:xfrm>
            <a:off x="994549" y="1505718"/>
            <a:ext cx="5857916" cy="158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5122" name="Picture 2" descr="E:\Web Mail\for web\Fr sebastian.jpg"/>
          <p:cNvPicPr>
            <a:picLocks noChangeAspect="1" noChangeArrowheads="1"/>
          </p:cNvPicPr>
          <p:nvPr/>
        </p:nvPicPr>
        <p:blipFill>
          <a:blip r:embed="rId3" cstate="print"/>
          <a:srcRect/>
          <a:stretch>
            <a:fillRect/>
          </a:stretch>
        </p:blipFill>
        <p:spPr bwMode="auto">
          <a:xfrm>
            <a:off x="1065987" y="2005784"/>
            <a:ext cx="2438417" cy="2786082"/>
          </a:xfrm>
          <a:prstGeom prst="rect">
            <a:avLst/>
          </a:prstGeom>
          <a:ln w="88900" cap="sq" cmpd="thickThin">
            <a:solidFill>
              <a:schemeClr val="tx2">
                <a:lumMod val="75000"/>
              </a:schemeClr>
            </a:solidFill>
            <a:prstDash val="solid"/>
            <a:miter lim="800000"/>
          </a:ln>
          <a:effectLst>
            <a:innerShdw blurRad="76200">
              <a:srgbClr val="000000"/>
            </a:innerShdw>
          </a:effectLst>
        </p:spPr>
      </p:pic>
      <p:pic>
        <p:nvPicPr>
          <p:cNvPr id="5124" name="Picture 4"/>
          <p:cNvPicPr>
            <a:picLocks noChangeAspect="1" noChangeArrowheads="1"/>
          </p:cNvPicPr>
          <p:nvPr/>
        </p:nvPicPr>
        <p:blipFill>
          <a:blip r:embed="rId4" cstate="print"/>
          <a:srcRect/>
          <a:stretch>
            <a:fillRect/>
          </a:stretch>
        </p:blipFill>
        <p:spPr bwMode="auto">
          <a:xfrm>
            <a:off x="5352267" y="8619052"/>
            <a:ext cx="1367480" cy="1642002"/>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p:cNvSpPr/>
          <p:nvPr/>
        </p:nvSpPr>
        <p:spPr>
          <a:xfrm rot="10800000">
            <a:off x="3566317" y="0"/>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Parallelogram 20"/>
          <p:cNvSpPr/>
          <p:nvPr/>
        </p:nvSpPr>
        <p:spPr>
          <a:xfrm>
            <a:off x="4066383" y="0"/>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Parallelogram 21"/>
          <p:cNvSpPr/>
          <p:nvPr/>
        </p:nvSpPr>
        <p:spPr>
          <a:xfrm>
            <a:off x="-219897" y="0"/>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Parallelogram 27"/>
          <p:cNvSpPr/>
          <p:nvPr/>
        </p:nvSpPr>
        <p:spPr>
          <a:xfrm>
            <a:off x="-577087" y="9363898"/>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sosceles Triangle 28"/>
          <p:cNvSpPr/>
          <p:nvPr/>
        </p:nvSpPr>
        <p:spPr>
          <a:xfrm>
            <a:off x="3780631" y="9363898"/>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Parallelogram 29"/>
          <p:cNvSpPr/>
          <p:nvPr/>
        </p:nvSpPr>
        <p:spPr>
          <a:xfrm>
            <a:off x="3852069" y="10072758"/>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
          <p:cNvPicPr>
            <a:picLocks noChangeAspect="1" noChangeArrowheads="1"/>
          </p:cNvPicPr>
          <p:nvPr/>
        </p:nvPicPr>
        <p:blipFill>
          <a:blip r:embed="rId2" cstate="print"/>
          <a:srcRect/>
          <a:stretch>
            <a:fillRect/>
          </a:stretch>
        </p:blipFill>
        <p:spPr bwMode="auto">
          <a:xfrm>
            <a:off x="280169" y="9985739"/>
            <a:ext cx="428628" cy="378291"/>
          </a:xfrm>
          <a:prstGeom prst="rect">
            <a:avLst/>
          </a:prstGeom>
          <a:noFill/>
          <a:ln w="9525">
            <a:noFill/>
            <a:miter lim="800000"/>
            <a:headEnd/>
            <a:tailEnd/>
          </a:ln>
          <a:effectLst/>
        </p:spPr>
      </p:pic>
      <p:sp>
        <p:nvSpPr>
          <p:cNvPr id="33" name="Title 1"/>
          <p:cNvSpPr txBox="1">
            <a:spLocks/>
          </p:cNvSpPr>
          <p:nvPr/>
        </p:nvSpPr>
        <p:spPr>
          <a:xfrm>
            <a:off x="4210431" y="10078278"/>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i="0" u="none" strike="noStrike" kern="1200" cap="none" spc="0" normalizeH="0" baseline="0" noProof="0" dirty="0" smtClean="0">
                <a:ln>
                  <a:noFill/>
                </a:ln>
                <a:solidFill>
                  <a:schemeClr val="bg1"/>
                </a:solidFill>
                <a:effectLst/>
                <a:uLnTx/>
                <a:uFillTx/>
                <a:latin typeface="Papyrus" pitchFamily="66" charset="0"/>
                <a:ea typeface="+mj-ea"/>
                <a:cs typeface="+mj-cs"/>
              </a:rPr>
              <a:t>www.kneus.in</a:t>
            </a:r>
            <a:endParaRPr kumimoji="0" lang="en-IN" sz="12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4" name="Title 1"/>
          <p:cNvSpPr txBox="1">
            <a:spLocks/>
          </p:cNvSpPr>
          <p:nvPr/>
        </p:nvSpPr>
        <p:spPr>
          <a:xfrm>
            <a:off x="280169" y="10078277"/>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100" dirty="0" smtClean="0">
                <a:solidFill>
                  <a:schemeClr val="bg1"/>
                </a:solidFill>
                <a:latin typeface="Papyrus" pitchFamily="66" charset="0"/>
                <a:ea typeface="+mj-ea"/>
                <a:cs typeface="+mj-cs"/>
              </a:rPr>
              <a:t>Kusht  Niyantran Evum  Unmoolan Samiti</a:t>
            </a:r>
            <a:endParaRPr kumimoji="0" lang="en-IN" sz="11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7" name="Subtitle 6"/>
          <p:cNvSpPr txBox="1">
            <a:spLocks/>
          </p:cNvSpPr>
          <p:nvPr/>
        </p:nvSpPr>
        <p:spPr>
          <a:xfrm>
            <a:off x="565921" y="1791470"/>
            <a:ext cx="2571767" cy="500066"/>
          </a:xfrm>
          <a:prstGeom prst="rect">
            <a:avLst/>
          </a:prstGeom>
          <a:noFill/>
        </p:spPr>
        <p:txBody>
          <a:bodyPr lIns="100770" tIns="50385" rIns="100770" bIns="50385">
            <a:noAutofit/>
          </a:bodyPr>
          <a:lstStyle/>
          <a:p>
            <a:pPr marL="377887" indent="-377887" algn="just">
              <a:lnSpc>
                <a:spcPct val="110000"/>
              </a:lnSpc>
              <a:spcBef>
                <a:spcPct val="20000"/>
              </a:spcBef>
              <a:defRPr/>
            </a:pPr>
            <a:r>
              <a:rPr lang="en-US" sz="2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OBJECTIVE</a:t>
            </a:r>
          </a:p>
          <a:p>
            <a:pPr algn="just">
              <a:lnSpc>
                <a:spcPct val="110000"/>
              </a:lnSpc>
              <a:spcBef>
                <a:spcPct val="20000"/>
              </a:spcBef>
              <a:defRPr/>
            </a:pPr>
            <a:endParaRPr lang="en-US" sz="2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lnSpc>
                <a:spcPct val="110000"/>
              </a:lnSpc>
              <a:spcBef>
                <a:spcPct val="20000"/>
              </a:spcBef>
              <a:defRPr/>
            </a:pPr>
            <a:endParaRPr lang="en-US" sz="2000" b="1" dirty="0" smtClean="0">
              <a:solidFill>
                <a:srgbClr val="002060"/>
              </a:solidFill>
              <a:effectLst>
                <a:outerShdw blurRad="38100" dist="38100" dir="2700000" algn="tl">
                  <a:srgbClr val="000000">
                    <a:alpha val="43137"/>
                  </a:srgbClr>
                </a:outerShdw>
              </a:effectLst>
              <a:cs typeface="Arial" pitchFamily="34" charset="0"/>
            </a:endParaRPr>
          </a:p>
          <a:p>
            <a:pPr algn="just">
              <a:lnSpc>
                <a:spcPct val="110000"/>
              </a:lnSpc>
              <a:spcBef>
                <a:spcPct val="20000"/>
              </a:spcBef>
              <a:defRPr/>
            </a:pPr>
            <a:endParaRPr lang="en-US" sz="2000" b="1" dirty="0" smtClean="0">
              <a:solidFill>
                <a:srgbClr val="002060"/>
              </a:solidFill>
              <a:effectLst>
                <a:outerShdw blurRad="38100" dist="38100" dir="2700000" algn="tl">
                  <a:srgbClr val="000000">
                    <a:alpha val="43137"/>
                  </a:srgbClr>
                </a:outerShdw>
              </a:effectLst>
              <a:cs typeface="Arial" pitchFamily="34" charset="0"/>
            </a:endParaRPr>
          </a:p>
          <a:p>
            <a:pPr marL="377887" indent="-377887" algn="just">
              <a:lnSpc>
                <a:spcPct val="110000"/>
              </a:lnSpc>
              <a:spcBef>
                <a:spcPct val="20000"/>
              </a:spcBef>
              <a:defRPr/>
            </a:pPr>
            <a:endParaRPr lang="en-US" sz="2000" b="1" dirty="0" smtClean="0">
              <a:solidFill>
                <a:srgbClr val="002060"/>
              </a:solidFill>
              <a:effectLst>
                <a:outerShdw blurRad="38100" dist="38100" dir="2700000" algn="tl">
                  <a:srgbClr val="000000">
                    <a:alpha val="43137"/>
                  </a:srgbClr>
                </a:outerShdw>
              </a:effectLst>
              <a:cs typeface="Arial" pitchFamily="34" charset="0"/>
            </a:endParaRPr>
          </a:p>
          <a:p>
            <a:pPr marL="377887" indent="-377887" algn="just">
              <a:lnSpc>
                <a:spcPct val="110000"/>
              </a:lnSpc>
              <a:spcBef>
                <a:spcPct val="20000"/>
              </a:spcBef>
              <a:defRPr/>
            </a:pPr>
            <a:endParaRPr lang="en-US" sz="2000" b="1" dirty="0">
              <a:solidFill>
                <a:srgbClr val="002060"/>
              </a:solidFill>
              <a:effectLst>
                <a:outerShdw blurRad="38100" dist="38100" dir="2700000" algn="tl">
                  <a:srgbClr val="000000">
                    <a:alpha val="43137"/>
                  </a:srgbClr>
                </a:outerShdw>
              </a:effectLst>
              <a:cs typeface="Arial" pitchFamily="34" charset="0"/>
            </a:endParaRPr>
          </a:p>
        </p:txBody>
      </p:sp>
      <p:sp>
        <p:nvSpPr>
          <p:cNvPr id="16" name="Subtitle 6"/>
          <p:cNvSpPr txBox="1">
            <a:spLocks/>
          </p:cNvSpPr>
          <p:nvPr/>
        </p:nvSpPr>
        <p:spPr>
          <a:xfrm>
            <a:off x="565921" y="4148924"/>
            <a:ext cx="2571767" cy="500066"/>
          </a:xfrm>
          <a:prstGeom prst="rect">
            <a:avLst/>
          </a:prstGeom>
          <a:noFill/>
        </p:spPr>
        <p:txBody>
          <a:bodyPr lIns="100770" tIns="50385" rIns="100770" bIns="50385">
            <a:noAutofit/>
          </a:bodyPr>
          <a:lstStyle/>
          <a:p>
            <a:pPr marL="377887" indent="-377887" algn="just">
              <a:lnSpc>
                <a:spcPct val="110000"/>
              </a:lnSpc>
              <a:spcBef>
                <a:spcPct val="20000"/>
              </a:spcBef>
              <a:defRPr/>
            </a:pPr>
            <a:r>
              <a:rPr lang="en-US" sz="2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VISION</a:t>
            </a:r>
          </a:p>
          <a:p>
            <a:pPr algn="just">
              <a:lnSpc>
                <a:spcPct val="110000"/>
              </a:lnSpc>
              <a:spcBef>
                <a:spcPct val="20000"/>
              </a:spcBef>
              <a:defRPr/>
            </a:pPr>
            <a:endParaRPr lang="en-US" sz="2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lnSpc>
                <a:spcPct val="110000"/>
              </a:lnSpc>
              <a:spcBef>
                <a:spcPct val="20000"/>
              </a:spcBef>
              <a:defRPr/>
            </a:pPr>
            <a:endParaRPr lang="en-US" sz="2000" b="1" dirty="0" smtClean="0">
              <a:solidFill>
                <a:srgbClr val="002060"/>
              </a:solidFill>
              <a:effectLst>
                <a:outerShdw blurRad="38100" dist="38100" dir="2700000" algn="tl">
                  <a:srgbClr val="000000">
                    <a:alpha val="43137"/>
                  </a:srgbClr>
                </a:outerShdw>
              </a:effectLst>
              <a:cs typeface="Arial" pitchFamily="34" charset="0"/>
            </a:endParaRPr>
          </a:p>
          <a:p>
            <a:pPr algn="just">
              <a:lnSpc>
                <a:spcPct val="110000"/>
              </a:lnSpc>
              <a:spcBef>
                <a:spcPct val="20000"/>
              </a:spcBef>
              <a:defRPr/>
            </a:pPr>
            <a:endParaRPr lang="en-US" sz="2000" b="1" dirty="0" smtClean="0">
              <a:solidFill>
                <a:srgbClr val="002060"/>
              </a:solidFill>
              <a:effectLst>
                <a:outerShdw blurRad="38100" dist="38100" dir="2700000" algn="tl">
                  <a:srgbClr val="000000">
                    <a:alpha val="43137"/>
                  </a:srgbClr>
                </a:outerShdw>
              </a:effectLst>
              <a:cs typeface="Arial" pitchFamily="34" charset="0"/>
            </a:endParaRPr>
          </a:p>
          <a:p>
            <a:pPr marL="377887" indent="-377887" algn="just">
              <a:lnSpc>
                <a:spcPct val="110000"/>
              </a:lnSpc>
              <a:spcBef>
                <a:spcPct val="20000"/>
              </a:spcBef>
              <a:defRPr/>
            </a:pPr>
            <a:endParaRPr lang="en-US" sz="2000" b="1" dirty="0" smtClean="0">
              <a:solidFill>
                <a:srgbClr val="002060"/>
              </a:solidFill>
              <a:effectLst>
                <a:outerShdw blurRad="38100" dist="38100" dir="2700000" algn="tl">
                  <a:srgbClr val="000000">
                    <a:alpha val="43137"/>
                  </a:srgbClr>
                </a:outerShdw>
              </a:effectLst>
              <a:cs typeface="Arial" pitchFamily="34" charset="0"/>
            </a:endParaRPr>
          </a:p>
          <a:p>
            <a:pPr marL="377887" indent="-377887" algn="just">
              <a:lnSpc>
                <a:spcPct val="110000"/>
              </a:lnSpc>
              <a:spcBef>
                <a:spcPct val="20000"/>
              </a:spcBef>
              <a:defRPr/>
            </a:pPr>
            <a:endParaRPr lang="en-US" sz="2000" b="1" dirty="0">
              <a:solidFill>
                <a:srgbClr val="002060"/>
              </a:solidFill>
              <a:effectLst>
                <a:outerShdw blurRad="38100" dist="38100" dir="2700000" algn="tl">
                  <a:srgbClr val="000000">
                    <a:alpha val="43137"/>
                  </a:srgbClr>
                </a:outerShdw>
              </a:effectLst>
              <a:cs typeface="Arial" pitchFamily="34" charset="0"/>
            </a:endParaRPr>
          </a:p>
        </p:txBody>
      </p:sp>
      <p:sp>
        <p:nvSpPr>
          <p:cNvPr id="17" name="Subtitle 6"/>
          <p:cNvSpPr txBox="1">
            <a:spLocks/>
          </p:cNvSpPr>
          <p:nvPr/>
        </p:nvSpPr>
        <p:spPr>
          <a:xfrm>
            <a:off x="494483" y="5863436"/>
            <a:ext cx="2571767" cy="500066"/>
          </a:xfrm>
          <a:prstGeom prst="rect">
            <a:avLst/>
          </a:prstGeom>
          <a:noFill/>
        </p:spPr>
        <p:txBody>
          <a:bodyPr lIns="100770" tIns="50385" rIns="100770" bIns="50385">
            <a:noAutofit/>
          </a:bodyPr>
          <a:lstStyle/>
          <a:p>
            <a:pPr marL="377887" indent="-377887" algn="just">
              <a:lnSpc>
                <a:spcPct val="110000"/>
              </a:lnSpc>
              <a:spcBef>
                <a:spcPct val="20000"/>
              </a:spcBef>
              <a:defRPr/>
            </a:pPr>
            <a:r>
              <a:rPr lang="en-US" sz="2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MISSION</a:t>
            </a:r>
          </a:p>
          <a:p>
            <a:pPr algn="just">
              <a:lnSpc>
                <a:spcPct val="110000"/>
              </a:lnSpc>
              <a:spcBef>
                <a:spcPct val="20000"/>
              </a:spcBef>
              <a:defRPr/>
            </a:pPr>
            <a:endParaRPr lang="en-US" sz="2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lnSpc>
                <a:spcPct val="110000"/>
              </a:lnSpc>
              <a:spcBef>
                <a:spcPct val="20000"/>
              </a:spcBef>
              <a:defRPr/>
            </a:pPr>
            <a:endParaRPr lang="en-US" sz="2000" b="1" dirty="0" smtClean="0">
              <a:solidFill>
                <a:srgbClr val="002060"/>
              </a:solidFill>
              <a:effectLst>
                <a:outerShdw blurRad="38100" dist="38100" dir="2700000" algn="tl">
                  <a:srgbClr val="000000">
                    <a:alpha val="43137"/>
                  </a:srgbClr>
                </a:outerShdw>
              </a:effectLst>
              <a:cs typeface="Arial" pitchFamily="34" charset="0"/>
            </a:endParaRPr>
          </a:p>
          <a:p>
            <a:pPr algn="just">
              <a:lnSpc>
                <a:spcPct val="110000"/>
              </a:lnSpc>
              <a:spcBef>
                <a:spcPct val="20000"/>
              </a:spcBef>
              <a:defRPr/>
            </a:pPr>
            <a:endParaRPr lang="en-US" sz="2000" b="1" dirty="0" smtClean="0">
              <a:solidFill>
                <a:srgbClr val="002060"/>
              </a:solidFill>
              <a:effectLst>
                <a:outerShdw blurRad="38100" dist="38100" dir="2700000" algn="tl">
                  <a:srgbClr val="000000">
                    <a:alpha val="43137"/>
                  </a:srgbClr>
                </a:outerShdw>
              </a:effectLst>
              <a:cs typeface="Arial" pitchFamily="34" charset="0"/>
            </a:endParaRPr>
          </a:p>
          <a:p>
            <a:pPr marL="377887" indent="-377887" algn="just">
              <a:lnSpc>
                <a:spcPct val="110000"/>
              </a:lnSpc>
              <a:spcBef>
                <a:spcPct val="20000"/>
              </a:spcBef>
              <a:defRPr/>
            </a:pPr>
            <a:endParaRPr lang="en-US" sz="2000" b="1" dirty="0" smtClean="0">
              <a:solidFill>
                <a:srgbClr val="002060"/>
              </a:solidFill>
              <a:effectLst>
                <a:outerShdw blurRad="38100" dist="38100" dir="2700000" algn="tl">
                  <a:srgbClr val="000000">
                    <a:alpha val="43137"/>
                  </a:srgbClr>
                </a:outerShdw>
              </a:effectLst>
              <a:cs typeface="Arial" pitchFamily="34" charset="0"/>
            </a:endParaRPr>
          </a:p>
          <a:p>
            <a:pPr marL="377887" indent="-377887" algn="just">
              <a:lnSpc>
                <a:spcPct val="110000"/>
              </a:lnSpc>
              <a:spcBef>
                <a:spcPct val="20000"/>
              </a:spcBef>
              <a:defRPr/>
            </a:pPr>
            <a:endParaRPr lang="en-US" sz="2000" b="1" dirty="0">
              <a:solidFill>
                <a:srgbClr val="002060"/>
              </a:solidFill>
              <a:effectLst>
                <a:outerShdw blurRad="38100" dist="38100" dir="2700000" algn="tl">
                  <a:srgbClr val="000000">
                    <a:alpha val="43137"/>
                  </a:srgbClr>
                </a:outerShdw>
              </a:effectLst>
              <a:cs typeface="Arial" pitchFamily="34" charset="0"/>
            </a:endParaRPr>
          </a:p>
        </p:txBody>
      </p:sp>
      <p:sp>
        <p:nvSpPr>
          <p:cNvPr id="19" name="Subtitle 6"/>
          <p:cNvSpPr txBox="1">
            <a:spLocks/>
          </p:cNvSpPr>
          <p:nvPr/>
        </p:nvSpPr>
        <p:spPr>
          <a:xfrm>
            <a:off x="565921" y="2434412"/>
            <a:ext cx="3714776" cy="1643074"/>
          </a:xfrm>
          <a:prstGeom prst="rect">
            <a:avLst/>
          </a:prstGeom>
          <a:noFill/>
        </p:spPr>
        <p:txBody>
          <a:bodyPr lIns="100770" tIns="50385" rIns="100770" bIns="50385">
            <a:noAutofit/>
          </a:bodyPr>
          <a:lstStyle/>
          <a:p>
            <a:pPr>
              <a:lnSpc>
                <a:spcPct val="110000"/>
              </a:lnSpc>
              <a:spcBef>
                <a:spcPct val="20000"/>
              </a:spcBef>
              <a:defRPr/>
            </a:pPr>
            <a:r>
              <a:rPr lang="en-US" sz="1400" b="1" dirty="0" smtClean="0">
                <a:solidFill>
                  <a:schemeClr val="accent6">
                    <a:lumMod val="75000"/>
                  </a:schemeClr>
                </a:solidFill>
                <a:latin typeface="Times New Roman" pitchFamily="18" charset="0"/>
                <a:cs typeface="Times New Roman" pitchFamily="18" charset="0"/>
              </a:rPr>
              <a:t>To collaborate and work towards the achievement of the national aim of controlling and eliminating leprosy, tuberculosis and other communicable diseases.</a:t>
            </a:r>
          </a:p>
          <a:p>
            <a:pPr>
              <a:lnSpc>
                <a:spcPct val="110000"/>
              </a:lnSpc>
              <a:spcBef>
                <a:spcPct val="20000"/>
              </a:spcBef>
              <a:defRPr/>
            </a:pPr>
            <a:endParaRPr lang="en-US" sz="1400" b="1" dirty="0" smtClean="0">
              <a:solidFill>
                <a:schemeClr val="accent6">
                  <a:lumMod val="75000"/>
                </a:schemeClr>
              </a:solidFill>
              <a:cs typeface="Arial" pitchFamily="34" charset="0"/>
            </a:endParaRPr>
          </a:p>
          <a:p>
            <a:pPr>
              <a:lnSpc>
                <a:spcPct val="110000"/>
              </a:lnSpc>
              <a:spcBef>
                <a:spcPct val="20000"/>
              </a:spcBef>
              <a:defRPr/>
            </a:pPr>
            <a:endParaRPr lang="en-US" sz="1400" b="1" dirty="0" smtClean="0">
              <a:solidFill>
                <a:schemeClr val="accent6">
                  <a:lumMod val="75000"/>
                </a:schemeClr>
              </a:solidFill>
              <a:cs typeface="Arial" pitchFamily="34" charset="0"/>
            </a:endParaRPr>
          </a:p>
          <a:p>
            <a:pPr marL="377887" indent="-377887">
              <a:lnSpc>
                <a:spcPct val="110000"/>
              </a:lnSpc>
              <a:spcBef>
                <a:spcPct val="20000"/>
              </a:spcBef>
              <a:defRPr/>
            </a:pPr>
            <a:endParaRPr lang="en-US" sz="1400" b="1" dirty="0" smtClean="0">
              <a:solidFill>
                <a:schemeClr val="accent6">
                  <a:lumMod val="75000"/>
                </a:schemeClr>
              </a:solidFill>
              <a:cs typeface="Arial" pitchFamily="34" charset="0"/>
            </a:endParaRPr>
          </a:p>
          <a:p>
            <a:pPr marL="377887" indent="-377887">
              <a:lnSpc>
                <a:spcPct val="110000"/>
              </a:lnSpc>
              <a:spcBef>
                <a:spcPct val="20000"/>
              </a:spcBef>
              <a:defRPr/>
            </a:pPr>
            <a:endParaRPr lang="en-US" sz="1400" b="1" dirty="0">
              <a:solidFill>
                <a:schemeClr val="accent6">
                  <a:lumMod val="75000"/>
                </a:schemeClr>
              </a:solidFill>
              <a:cs typeface="Arial" pitchFamily="34" charset="0"/>
            </a:endParaRPr>
          </a:p>
        </p:txBody>
      </p:sp>
      <p:sp>
        <p:nvSpPr>
          <p:cNvPr id="23" name="Subtitle 6"/>
          <p:cNvSpPr txBox="1">
            <a:spLocks/>
          </p:cNvSpPr>
          <p:nvPr/>
        </p:nvSpPr>
        <p:spPr>
          <a:xfrm>
            <a:off x="565921" y="5077618"/>
            <a:ext cx="2428892" cy="357190"/>
          </a:xfrm>
          <a:prstGeom prst="rect">
            <a:avLst/>
          </a:prstGeom>
          <a:noFill/>
        </p:spPr>
        <p:txBody>
          <a:bodyPr lIns="100770" tIns="50385" rIns="100770" bIns="50385">
            <a:normAutofit/>
          </a:bodyPr>
          <a:lstStyle/>
          <a:p>
            <a:pPr marL="377887" indent="-377887" algn="just">
              <a:lnSpc>
                <a:spcPct val="110000"/>
              </a:lnSpc>
              <a:spcBef>
                <a:spcPct val="20000"/>
              </a:spcBef>
              <a:defRPr/>
            </a:pPr>
            <a:r>
              <a:rPr lang="en-US" sz="1400" b="1" dirty="0" smtClean="0">
                <a:solidFill>
                  <a:schemeClr val="accent6">
                    <a:lumMod val="75000"/>
                  </a:schemeClr>
                </a:solidFill>
                <a:latin typeface="Times New Roman" pitchFamily="18" charset="0"/>
                <a:cs typeface="Times New Roman" pitchFamily="18" charset="0"/>
              </a:rPr>
              <a:t>A healthy and Happy Society</a:t>
            </a:r>
          </a:p>
          <a:p>
            <a:pPr algn="just">
              <a:lnSpc>
                <a:spcPct val="110000"/>
              </a:lnSpc>
              <a:spcBef>
                <a:spcPct val="20000"/>
              </a:spcBef>
              <a:defRPr/>
            </a:pPr>
            <a:endParaRPr lang="en-US" sz="1400" b="1" dirty="0" smtClean="0">
              <a:solidFill>
                <a:schemeClr val="accent6">
                  <a:lumMod val="75000"/>
                </a:schemeClr>
              </a:solidFill>
              <a:cs typeface="Arial" pitchFamily="34" charset="0"/>
            </a:endParaRPr>
          </a:p>
          <a:p>
            <a:pPr algn="just">
              <a:lnSpc>
                <a:spcPct val="110000"/>
              </a:lnSpc>
              <a:spcBef>
                <a:spcPct val="20000"/>
              </a:spcBef>
              <a:defRPr/>
            </a:pPr>
            <a:endParaRPr lang="en-US" sz="1400" b="1" dirty="0" smtClean="0">
              <a:solidFill>
                <a:schemeClr val="accent6">
                  <a:lumMod val="75000"/>
                </a:schemeClr>
              </a:solidFill>
              <a:cs typeface="Arial" pitchFamily="34" charset="0"/>
            </a:endParaRPr>
          </a:p>
          <a:p>
            <a:pPr marL="377887" indent="-377887" algn="just">
              <a:lnSpc>
                <a:spcPct val="110000"/>
              </a:lnSpc>
              <a:spcBef>
                <a:spcPct val="20000"/>
              </a:spcBef>
              <a:defRPr/>
            </a:pPr>
            <a:endParaRPr lang="en-US" sz="1400" b="1" dirty="0" smtClean="0">
              <a:solidFill>
                <a:schemeClr val="accent6">
                  <a:lumMod val="75000"/>
                </a:schemeClr>
              </a:solidFill>
              <a:cs typeface="Arial" pitchFamily="34" charset="0"/>
            </a:endParaRPr>
          </a:p>
          <a:p>
            <a:pPr marL="377887" indent="-377887" algn="just">
              <a:lnSpc>
                <a:spcPct val="110000"/>
              </a:lnSpc>
              <a:spcBef>
                <a:spcPct val="20000"/>
              </a:spcBef>
              <a:defRPr/>
            </a:pPr>
            <a:endParaRPr lang="en-US" sz="1400" b="1" dirty="0">
              <a:solidFill>
                <a:schemeClr val="accent6">
                  <a:lumMod val="75000"/>
                </a:schemeClr>
              </a:solidFill>
              <a:cs typeface="Arial" pitchFamily="34" charset="0"/>
            </a:endParaRPr>
          </a:p>
        </p:txBody>
      </p:sp>
      <p:sp>
        <p:nvSpPr>
          <p:cNvPr id="2" name="Oval 1"/>
          <p:cNvSpPr/>
          <p:nvPr/>
        </p:nvSpPr>
        <p:spPr>
          <a:xfrm>
            <a:off x="3410352" y="1793489"/>
            <a:ext cx="6944691" cy="7099413"/>
          </a:xfrm>
          <a:prstGeom prst="ellipse">
            <a:avLst/>
          </a:prstGeom>
          <a:solidFill>
            <a:schemeClr val="accent6">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Subtitle 6"/>
          <p:cNvSpPr txBox="1">
            <a:spLocks/>
          </p:cNvSpPr>
          <p:nvPr/>
        </p:nvSpPr>
        <p:spPr>
          <a:xfrm>
            <a:off x="565921" y="6816640"/>
            <a:ext cx="3500462" cy="1500198"/>
          </a:xfrm>
          <a:prstGeom prst="rect">
            <a:avLst/>
          </a:prstGeom>
          <a:noFill/>
        </p:spPr>
        <p:txBody>
          <a:bodyPr lIns="100770" tIns="50385" rIns="100770" bIns="50385">
            <a:normAutofit/>
          </a:bodyPr>
          <a:lstStyle/>
          <a:p>
            <a:pPr marL="377887" indent="-377887" algn="just">
              <a:lnSpc>
                <a:spcPct val="110000"/>
              </a:lnSpc>
              <a:spcBef>
                <a:spcPct val="20000"/>
              </a:spcBef>
              <a:defRPr/>
            </a:pPr>
            <a:endParaRPr lang="en-US" sz="1400" b="1" dirty="0" smtClean="0">
              <a:solidFill>
                <a:schemeClr val="accent6">
                  <a:lumMod val="75000"/>
                </a:schemeClr>
              </a:solidFill>
              <a:latin typeface="Times New Roman" pitchFamily="18" charset="0"/>
              <a:cs typeface="Times New Roman" pitchFamily="18" charset="0"/>
            </a:endParaRPr>
          </a:p>
          <a:p>
            <a:pPr algn="just">
              <a:lnSpc>
                <a:spcPct val="110000"/>
              </a:lnSpc>
              <a:spcBef>
                <a:spcPct val="20000"/>
              </a:spcBef>
              <a:defRPr/>
            </a:pPr>
            <a:r>
              <a:rPr lang="en-US" sz="1400" b="1" dirty="0" smtClean="0">
                <a:solidFill>
                  <a:schemeClr val="accent6">
                    <a:lumMod val="75000"/>
                  </a:schemeClr>
                </a:solidFill>
                <a:latin typeface="Times New Roman" pitchFamily="18" charset="0"/>
                <a:cs typeface="Times New Roman" pitchFamily="18" charset="0"/>
              </a:rPr>
              <a:t>To Promote health excellence by empowering individuals to take ownership of their health.</a:t>
            </a:r>
          </a:p>
          <a:p>
            <a:pPr algn="just">
              <a:lnSpc>
                <a:spcPct val="110000"/>
              </a:lnSpc>
              <a:spcBef>
                <a:spcPct val="20000"/>
              </a:spcBef>
              <a:defRPr/>
            </a:pPr>
            <a:endParaRPr lang="en-US" sz="1400" b="1" dirty="0" smtClean="0">
              <a:solidFill>
                <a:schemeClr val="accent6">
                  <a:lumMod val="75000"/>
                </a:schemeClr>
              </a:solidFill>
              <a:cs typeface="Arial" pitchFamily="34" charset="0"/>
            </a:endParaRPr>
          </a:p>
          <a:p>
            <a:pPr algn="just">
              <a:lnSpc>
                <a:spcPct val="110000"/>
              </a:lnSpc>
              <a:spcBef>
                <a:spcPct val="20000"/>
              </a:spcBef>
              <a:defRPr/>
            </a:pPr>
            <a:endParaRPr lang="en-US" sz="1400" b="1" dirty="0" smtClean="0">
              <a:solidFill>
                <a:schemeClr val="accent6">
                  <a:lumMod val="75000"/>
                </a:schemeClr>
              </a:solidFill>
              <a:cs typeface="Arial" pitchFamily="34" charset="0"/>
            </a:endParaRPr>
          </a:p>
          <a:p>
            <a:pPr marL="377887" indent="-377887" algn="just">
              <a:lnSpc>
                <a:spcPct val="110000"/>
              </a:lnSpc>
              <a:spcBef>
                <a:spcPct val="20000"/>
              </a:spcBef>
              <a:defRPr/>
            </a:pPr>
            <a:endParaRPr lang="en-US" sz="1400" b="1" dirty="0" smtClean="0">
              <a:solidFill>
                <a:schemeClr val="accent6">
                  <a:lumMod val="75000"/>
                </a:schemeClr>
              </a:solidFill>
              <a:cs typeface="Arial" pitchFamily="34" charset="0"/>
            </a:endParaRPr>
          </a:p>
          <a:p>
            <a:pPr marL="377887" indent="-377887" algn="just">
              <a:lnSpc>
                <a:spcPct val="110000"/>
              </a:lnSpc>
              <a:spcBef>
                <a:spcPct val="20000"/>
              </a:spcBef>
              <a:defRPr/>
            </a:pPr>
            <a:endParaRPr lang="en-US" sz="1400" b="1" dirty="0">
              <a:solidFill>
                <a:schemeClr val="accent6">
                  <a:lumMod val="75000"/>
                </a:schemeClr>
              </a:solidFill>
              <a:cs typeface="Arial" pitchFamily="34" charset="0"/>
            </a:endParaRPr>
          </a:p>
        </p:txBody>
      </p:sp>
      <p:pic>
        <p:nvPicPr>
          <p:cNvPr id="26" name="Picture 2" descr="C:\Users\samsung\Documents\My Received Files\IMG_20191121_131621.jpg"/>
          <p:cNvPicPr>
            <a:picLocks noChangeAspect="1" noChangeArrowheads="1"/>
          </p:cNvPicPr>
          <p:nvPr/>
        </p:nvPicPr>
        <p:blipFill>
          <a:blip r:embed="rId3" cstate="print"/>
          <a:srcRect/>
          <a:stretch>
            <a:fillRect/>
          </a:stretch>
        </p:blipFill>
        <p:spPr bwMode="auto">
          <a:xfrm>
            <a:off x="3852639" y="2196158"/>
            <a:ext cx="5970009" cy="6169009"/>
          </a:xfrm>
          <a:prstGeom prst="ellipse">
            <a:avLst/>
          </a:prstGeom>
          <a:ln w="762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p:cNvSpPr/>
          <p:nvPr/>
        </p:nvSpPr>
        <p:spPr>
          <a:xfrm rot="10800000">
            <a:off x="3566317" y="0"/>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Parallelogram 20"/>
          <p:cNvSpPr/>
          <p:nvPr/>
        </p:nvSpPr>
        <p:spPr>
          <a:xfrm>
            <a:off x="4066383" y="0"/>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Parallelogram 21"/>
          <p:cNvSpPr/>
          <p:nvPr/>
        </p:nvSpPr>
        <p:spPr>
          <a:xfrm>
            <a:off x="-219897" y="0"/>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Parallelogram 27"/>
          <p:cNvSpPr/>
          <p:nvPr/>
        </p:nvSpPr>
        <p:spPr>
          <a:xfrm>
            <a:off x="-577087" y="9363898"/>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sosceles Triangle 28"/>
          <p:cNvSpPr/>
          <p:nvPr/>
        </p:nvSpPr>
        <p:spPr>
          <a:xfrm>
            <a:off x="3780631" y="9363898"/>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Parallelogram 29"/>
          <p:cNvSpPr/>
          <p:nvPr/>
        </p:nvSpPr>
        <p:spPr>
          <a:xfrm>
            <a:off x="3852069" y="10072758"/>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
          <p:cNvPicPr>
            <a:picLocks noChangeAspect="1" noChangeArrowheads="1"/>
          </p:cNvPicPr>
          <p:nvPr/>
        </p:nvPicPr>
        <p:blipFill>
          <a:blip r:embed="rId2" cstate="print"/>
          <a:srcRect/>
          <a:stretch>
            <a:fillRect/>
          </a:stretch>
        </p:blipFill>
        <p:spPr bwMode="auto">
          <a:xfrm>
            <a:off x="280169" y="9985739"/>
            <a:ext cx="428628" cy="378291"/>
          </a:xfrm>
          <a:prstGeom prst="rect">
            <a:avLst/>
          </a:prstGeom>
          <a:noFill/>
          <a:ln w="9525">
            <a:noFill/>
            <a:miter lim="800000"/>
            <a:headEnd/>
            <a:tailEnd/>
          </a:ln>
          <a:effectLst/>
        </p:spPr>
      </p:pic>
      <p:sp>
        <p:nvSpPr>
          <p:cNvPr id="33" name="Title 1"/>
          <p:cNvSpPr txBox="1">
            <a:spLocks/>
          </p:cNvSpPr>
          <p:nvPr/>
        </p:nvSpPr>
        <p:spPr>
          <a:xfrm>
            <a:off x="4210431" y="10078278"/>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i="0" u="none" strike="noStrike" kern="1200" cap="none" spc="0" normalizeH="0" baseline="0" noProof="0" dirty="0" smtClean="0">
                <a:ln>
                  <a:noFill/>
                </a:ln>
                <a:solidFill>
                  <a:schemeClr val="bg1"/>
                </a:solidFill>
                <a:effectLst/>
                <a:uLnTx/>
                <a:uFillTx/>
                <a:latin typeface="Papyrus" pitchFamily="66" charset="0"/>
                <a:ea typeface="+mj-ea"/>
                <a:cs typeface="+mj-cs"/>
              </a:rPr>
              <a:t>www.kneus.in</a:t>
            </a:r>
            <a:endParaRPr kumimoji="0" lang="en-IN" sz="12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4" name="Title 1"/>
          <p:cNvSpPr txBox="1">
            <a:spLocks/>
          </p:cNvSpPr>
          <p:nvPr/>
        </p:nvSpPr>
        <p:spPr>
          <a:xfrm>
            <a:off x="280169" y="10078277"/>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100" dirty="0" smtClean="0">
                <a:solidFill>
                  <a:schemeClr val="bg1"/>
                </a:solidFill>
                <a:latin typeface="Papyrus" pitchFamily="66" charset="0"/>
                <a:ea typeface="+mj-ea"/>
                <a:cs typeface="+mj-cs"/>
              </a:rPr>
              <a:t>Kusht  Niyantran Evum  Unmoolan Samiti</a:t>
            </a:r>
            <a:endParaRPr kumimoji="0" lang="en-IN" sz="11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5" name="Title 1"/>
          <p:cNvSpPr txBox="1">
            <a:spLocks/>
          </p:cNvSpPr>
          <p:nvPr/>
        </p:nvSpPr>
        <p:spPr>
          <a:xfrm>
            <a:off x="137293" y="505586"/>
            <a:ext cx="3785042" cy="357191"/>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effectLst>
                  <a:outerShdw blurRad="38100" dist="38100" dir="2700000" algn="tl">
                    <a:srgbClr val="000000">
                      <a:alpha val="43137"/>
                    </a:srgbClr>
                  </a:outerShdw>
                </a:effectLst>
                <a:latin typeface="Papyrus" pitchFamily="66" charset="0"/>
                <a:ea typeface="+mj-ea"/>
                <a:cs typeface="+mj-cs"/>
              </a:rPr>
              <a:t>Content</a:t>
            </a:r>
            <a:endParaRPr kumimoji="0" lang="en-IN" sz="3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Papyrus" pitchFamily="66" charset="0"/>
              <a:ea typeface="+mj-ea"/>
              <a:cs typeface="+mj-cs"/>
            </a:endParaRPr>
          </a:p>
        </p:txBody>
      </p:sp>
      <p:sp>
        <p:nvSpPr>
          <p:cNvPr id="13" name="Hexagon 12"/>
          <p:cNvSpPr/>
          <p:nvPr/>
        </p:nvSpPr>
        <p:spPr>
          <a:xfrm>
            <a:off x="851673" y="1219966"/>
            <a:ext cx="2357454" cy="2071702"/>
          </a:xfrm>
          <a:prstGeom prst="hexagon">
            <a:avLst/>
          </a:prstGeom>
          <a:solidFill>
            <a:schemeClr val="tx2">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Hexagon 13"/>
          <p:cNvSpPr/>
          <p:nvPr/>
        </p:nvSpPr>
        <p:spPr>
          <a:xfrm>
            <a:off x="2851937" y="2291536"/>
            <a:ext cx="2357454" cy="2071702"/>
          </a:xfrm>
          <a:prstGeom prst="hexagon">
            <a:avLst/>
          </a:prstGeom>
          <a:solidFill>
            <a:schemeClr val="accent6">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Hexagon 14"/>
          <p:cNvSpPr/>
          <p:nvPr/>
        </p:nvSpPr>
        <p:spPr>
          <a:xfrm>
            <a:off x="4852201" y="3363106"/>
            <a:ext cx="2357454" cy="2071702"/>
          </a:xfrm>
          <a:prstGeom prst="hexagon">
            <a:avLst/>
          </a:prstGeom>
          <a:solidFill>
            <a:srgbClr val="92D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Hexagon 15"/>
          <p:cNvSpPr/>
          <p:nvPr/>
        </p:nvSpPr>
        <p:spPr>
          <a:xfrm>
            <a:off x="851673" y="3434544"/>
            <a:ext cx="2357454" cy="2071702"/>
          </a:xfrm>
          <a:prstGeom prst="hexagon">
            <a:avLst/>
          </a:prstGeom>
          <a:solidFill>
            <a:srgbClr val="CC009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Hexagon 16"/>
          <p:cNvSpPr/>
          <p:nvPr/>
        </p:nvSpPr>
        <p:spPr>
          <a:xfrm>
            <a:off x="2851937" y="4506114"/>
            <a:ext cx="2357454" cy="2071702"/>
          </a:xfrm>
          <a:prstGeom prst="hexagon">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Hexagon 17"/>
          <p:cNvSpPr/>
          <p:nvPr/>
        </p:nvSpPr>
        <p:spPr>
          <a:xfrm>
            <a:off x="4852201" y="5577684"/>
            <a:ext cx="2357454" cy="2071702"/>
          </a:xfrm>
          <a:prstGeom prst="hexagon">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1280301" y="2077222"/>
            <a:ext cx="1500198" cy="363176"/>
          </a:xfrm>
          <a:prstGeom prst="rect">
            <a:avLst/>
          </a:prstGeom>
        </p:spPr>
        <p:txBody>
          <a:bodyPr wrap="square">
            <a:spAutoFit/>
          </a:bodyPr>
          <a:lstStyle/>
          <a:p>
            <a:pPr marL="377887" indent="-377887" algn="ctr">
              <a:lnSpc>
                <a:spcPct val="110000"/>
              </a:lnSpc>
              <a:spcBef>
                <a:spcPct val="20000"/>
              </a:spcBef>
              <a:defRPr/>
            </a:pPr>
            <a:r>
              <a:rPr lang="en-US" sz="1600" b="1" dirty="0" smtClean="0">
                <a:solidFill>
                  <a:schemeClr val="bg1"/>
                </a:solidFill>
                <a:latin typeface="Times New Roman" pitchFamily="18" charset="0"/>
                <a:cs typeface="Times New Roman" pitchFamily="18" charset="0"/>
              </a:rPr>
              <a:t>Introduction</a:t>
            </a:r>
          </a:p>
        </p:txBody>
      </p:sp>
      <p:sp>
        <p:nvSpPr>
          <p:cNvPr id="23" name="Rectangle 22"/>
          <p:cNvSpPr/>
          <p:nvPr/>
        </p:nvSpPr>
        <p:spPr>
          <a:xfrm>
            <a:off x="1708929" y="1219966"/>
            <a:ext cx="492443" cy="769441"/>
          </a:xfrm>
          <a:prstGeom prst="rect">
            <a:avLst/>
          </a:prstGeom>
        </p:spPr>
        <p:txBody>
          <a:bodyPr wrap="square">
            <a:spAutoFit/>
          </a:bodyPr>
          <a:lstStyle/>
          <a:p>
            <a:pPr marL="377887" indent="-377887" algn="just">
              <a:lnSpc>
                <a:spcPct val="110000"/>
              </a:lnSpc>
              <a:spcBef>
                <a:spcPct val="20000"/>
              </a:spcBef>
              <a:defRPr/>
            </a:pPr>
            <a:r>
              <a:rPr lang="en-US" sz="4000" dirty="0" smtClean="0">
                <a:solidFill>
                  <a:schemeClr val="bg1"/>
                </a:solidFill>
                <a:latin typeface="Times New Roman" pitchFamily="18" charset="0"/>
                <a:cs typeface="Times New Roman" pitchFamily="18" charset="0"/>
              </a:rPr>
              <a:t>1</a:t>
            </a:r>
          </a:p>
        </p:txBody>
      </p:sp>
      <p:sp>
        <p:nvSpPr>
          <p:cNvPr id="24" name="Rectangle 23"/>
          <p:cNvSpPr/>
          <p:nvPr/>
        </p:nvSpPr>
        <p:spPr>
          <a:xfrm>
            <a:off x="3780631" y="2362974"/>
            <a:ext cx="492443" cy="720390"/>
          </a:xfrm>
          <a:prstGeom prst="rect">
            <a:avLst/>
          </a:prstGeom>
        </p:spPr>
        <p:txBody>
          <a:bodyPr wrap="square">
            <a:spAutoFit/>
          </a:bodyPr>
          <a:lstStyle/>
          <a:p>
            <a:pPr marL="377887" indent="-377887" algn="just">
              <a:lnSpc>
                <a:spcPct val="110000"/>
              </a:lnSpc>
              <a:spcBef>
                <a:spcPct val="20000"/>
              </a:spcBef>
              <a:defRPr/>
            </a:pPr>
            <a:r>
              <a:rPr lang="en-US" sz="4000" dirty="0" smtClean="0">
                <a:solidFill>
                  <a:schemeClr val="bg1"/>
                </a:solidFill>
                <a:latin typeface="Times New Roman" pitchFamily="18" charset="0"/>
                <a:cs typeface="Times New Roman" pitchFamily="18" charset="0"/>
              </a:rPr>
              <a:t>2</a:t>
            </a:r>
          </a:p>
        </p:txBody>
      </p:sp>
      <p:sp>
        <p:nvSpPr>
          <p:cNvPr id="25" name="Rectangle 24"/>
          <p:cNvSpPr/>
          <p:nvPr/>
        </p:nvSpPr>
        <p:spPr>
          <a:xfrm>
            <a:off x="5780895" y="3363106"/>
            <a:ext cx="492443" cy="720390"/>
          </a:xfrm>
          <a:prstGeom prst="rect">
            <a:avLst/>
          </a:prstGeom>
        </p:spPr>
        <p:txBody>
          <a:bodyPr wrap="square">
            <a:spAutoFit/>
          </a:bodyPr>
          <a:lstStyle/>
          <a:p>
            <a:pPr marL="377887" indent="-377887" algn="just">
              <a:lnSpc>
                <a:spcPct val="110000"/>
              </a:lnSpc>
              <a:spcBef>
                <a:spcPct val="20000"/>
              </a:spcBef>
              <a:defRPr/>
            </a:pPr>
            <a:r>
              <a:rPr lang="en-US" sz="4000" dirty="0" smtClean="0">
                <a:solidFill>
                  <a:schemeClr val="bg1"/>
                </a:solidFill>
                <a:latin typeface="Times New Roman" pitchFamily="18" charset="0"/>
                <a:cs typeface="Times New Roman" pitchFamily="18" charset="0"/>
              </a:rPr>
              <a:t>3</a:t>
            </a:r>
          </a:p>
        </p:txBody>
      </p:sp>
      <p:sp>
        <p:nvSpPr>
          <p:cNvPr id="31" name="Rectangle 30"/>
          <p:cNvSpPr/>
          <p:nvPr/>
        </p:nvSpPr>
        <p:spPr>
          <a:xfrm>
            <a:off x="1787990" y="3434544"/>
            <a:ext cx="492443" cy="720390"/>
          </a:xfrm>
          <a:prstGeom prst="rect">
            <a:avLst/>
          </a:prstGeom>
        </p:spPr>
        <p:txBody>
          <a:bodyPr wrap="square">
            <a:spAutoFit/>
          </a:bodyPr>
          <a:lstStyle/>
          <a:p>
            <a:pPr marL="377887" indent="-377887" algn="just">
              <a:lnSpc>
                <a:spcPct val="110000"/>
              </a:lnSpc>
              <a:spcBef>
                <a:spcPct val="20000"/>
              </a:spcBef>
              <a:defRPr/>
            </a:pPr>
            <a:r>
              <a:rPr lang="en-US" sz="4000" dirty="0" smtClean="0">
                <a:solidFill>
                  <a:schemeClr val="bg1"/>
                </a:solidFill>
                <a:latin typeface="Times New Roman" pitchFamily="18" charset="0"/>
                <a:cs typeface="Times New Roman" pitchFamily="18" charset="0"/>
              </a:rPr>
              <a:t>4</a:t>
            </a:r>
          </a:p>
        </p:txBody>
      </p:sp>
      <p:sp>
        <p:nvSpPr>
          <p:cNvPr id="32" name="Rectangle 31"/>
          <p:cNvSpPr/>
          <p:nvPr/>
        </p:nvSpPr>
        <p:spPr>
          <a:xfrm>
            <a:off x="3780631" y="4506114"/>
            <a:ext cx="492443" cy="720390"/>
          </a:xfrm>
          <a:prstGeom prst="rect">
            <a:avLst/>
          </a:prstGeom>
        </p:spPr>
        <p:txBody>
          <a:bodyPr wrap="square">
            <a:spAutoFit/>
          </a:bodyPr>
          <a:lstStyle/>
          <a:p>
            <a:pPr marL="377887" indent="-377887" algn="just">
              <a:lnSpc>
                <a:spcPct val="110000"/>
              </a:lnSpc>
              <a:spcBef>
                <a:spcPct val="20000"/>
              </a:spcBef>
              <a:defRPr/>
            </a:pPr>
            <a:r>
              <a:rPr lang="en-US" sz="4000" dirty="0" smtClean="0">
                <a:solidFill>
                  <a:schemeClr val="bg1"/>
                </a:solidFill>
                <a:latin typeface="Times New Roman" pitchFamily="18" charset="0"/>
                <a:cs typeface="Times New Roman" pitchFamily="18" charset="0"/>
              </a:rPr>
              <a:t>5</a:t>
            </a:r>
          </a:p>
        </p:txBody>
      </p:sp>
      <p:sp>
        <p:nvSpPr>
          <p:cNvPr id="36" name="Rectangle 35"/>
          <p:cNvSpPr/>
          <p:nvPr/>
        </p:nvSpPr>
        <p:spPr>
          <a:xfrm>
            <a:off x="5709457" y="5577684"/>
            <a:ext cx="492443" cy="720390"/>
          </a:xfrm>
          <a:prstGeom prst="rect">
            <a:avLst/>
          </a:prstGeom>
        </p:spPr>
        <p:txBody>
          <a:bodyPr wrap="square">
            <a:spAutoFit/>
          </a:bodyPr>
          <a:lstStyle/>
          <a:p>
            <a:pPr marL="377887" indent="-377887" algn="just">
              <a:lnSpc>
                <a:spcPct val="110000"/>
              </a:lnSpc>
              <a:spcBef>
                <a:spcPct val="20000"/>
              </a:spcBef>
              <a:defRPr/>
            </a:pPr>
            <a:r>
              <a:rPr lang="en-US" sz="4000" dirty="0" smtClean="0">
                <a:solidFill>
                  <a:schemeClr val="bg1"/>
                </a:solidFill>
                <a:latin typeface="Times New Roman" pitchFamily="18" charset="0"/>
                <a:cs typeface="Times New Roman" pitchFamily="18" charset="0"/>
              </a:rPr>
              <a:t>6</a:t>
            </a:r>
          </a:p>
        </p:txBody>
      </p:sp>
      <p:sp>
        <p:nvSpPr>
          <p:cNvPr id="38" name="Rectangle 37"/>
          <p:cNvSpPr/>
          <p:nvPr/>
        </p:nvSpPr>
        <p:spPr>
          <a:xfrm>
            <a:off x="3209127" y="3148792"/>
            <a:ext cx="1643074" cy="363176"/>
          </a:xfrm>
          <a:prstGeom prst="rect">
            <a:avLst/>
          </a:prstGeom>
        </p:spPr>
        <p:txBody>
          <a:bodyPr wrap="square">
            <a:spAutoFit/>
          </a:bodyPr>
          <a:lstStyle/>
          <a:p>
            <a:pPr marL="377887" indent="-377887" algn="ctr">
              <a:lnSpc>
                <a:spcPct val="110000"/>
              </a:lnSpc>
              <a:spcBef>
                <a:spcPct val="20000"/>
              </a:spcBef>
              <a:defRPr/>
            </a:pPr>
            <a:r>
              <a:rPr lang="en-US" sz="1600" b="1" dirty="0" smtClean="0">
                <a:solidFill>
                  <a:schemeClr val="bg1"/>
                </a:solidFill>
                <a:latin typeface="Times New Roman" pitchFamily="18" charset="0"/>
                <a:cs typeface="Times New Roman" pitchFamily="18" charset="0"/>
              </a:rPr>
              <a:t>Where we work</a:t>
            </a:r>
          </a:p>
        </p:txBody>
      </p:sp>
      <p:sp>
        <p:nvSpPr>
          <p:cNvPr id="39" name="Rectangle 38"/>
          <p:cNvSpPr/>
          <p:nvPr/>
        </p:nvSpPr>
        <p:spPr>
          <a:xfrm>
            <a:off x="4852201" y="4077486"/>
            <a:ext cx="2357454" cy="363176"/>
          </a:xfrm>
          <a:prstGeom prst="rect">
            <a:avLst/>
          </a:prstGeom>
        </p:spPr>
        <p:txBody>
          <a:bodyPr wrap="square">
            <a:spAutoFit/>
          </a:bodyPr>
          <a:lstStyle/>
          <a:p>
            <a:pPr marL="377887" indent="-377887" algn="ctr">
              <a:lnSpc>
                <a:spcPct val="110000"/>
              </a:lnSpc>
              <a:spcBef>
                <a:spcPct val="20000"/>
              </a:spcBef>
              <a:defRPr/>
            </a:pPr>
            <a:r>
              <a:rPr lang="en-US" sz="1600" b="1" dirty="0" smtClean="0">
                <a:solidFill>
                  <a:schemeClr val="bg1"/>
                </a:solidFill>
                <a:latin typeface="Times New Roman" pitchFamily="18" charset="0"/>
                <a:cs typeface="Times New Roman" pitchFamily="18" charset="0"/>
              </a:rPr>
              <a:t>Tuberculosis  &amp; HIV </a:t>
            </a:r>
          </a:p>
        </p:txBody>
      </p:sp>
      <p:sp>
        <p:nvSpPr>
          <p:cNvPr id="40" name="Rectangle 39"/>
          <p:cNvSpPr/>
          <p:nvPr/>
        </p:nvSpPr>
        <p:spPr>
          <a:xfrm>
            <a:off x="923111" y="4182468"/>
            <a:ext cx="2357454" cy="363176"/>
          </a:xfrm>
          <a:prstGeom prst="rect">
            <a:avLst/>
          </a:prstGeom>
        </p:spPr>
        <p:txBody>
          <a:bodyPr wrap="square">
            <a:spAutoFit/>
          </a:bodyPr>
          <a:lstStyle/>
          <a:p>
            <a:pPr marL="377887" indent="-377887" algn="ctr">
              <a:lnSpc>
                <a:spcPct val="110000"/>
              </a:lnSpc>
              <a:spcBef>
                <a:spcPct val="20000"/>
              </a:spcBef>
              <a:defRPr/>
            </a:pPr>
            <a:r>
              <a:rPr lang="en-US" sz="1600" b="1" dirty="0" smtClean="0">
                <a:solidFill>
                  <a:schemeClr val="bg1"/>
                </a:solidFill>
                <a:latin typeface="Times New Roman" pitchFamily="18" charset="0"/>
                <a:cs typeface="Times New Roman" pitchFamily="18" charset="0"/>
              </a:rPr>
              <a:t>Leprosy </a:t>
            </a:r>
          </a:p>
        </p:txBody>
      </p:sp>
      <p:sp>
        <p:nvSpPr>
          <p:cNvPr id="43" name="Rectangle 42"/>
          <p:cNvSpPr/>
          <p:nvPr/>
        </p:nvSpPr>
        <p:spPr>
          <a:xfrm>
            <a:off x="2848125" y="5216144"/>
            <a:ext cx="2357454" cy="634020"/>
          </a:xfrm>
          <a:prstGeom prst="rect">
            <a:avLst/>
          </a:prstGeom>
        </p:spPr>
        <p:txBody>
          <a:bodyPr wrap="square">
            <a:spAutoFit/>
          </a:bodyPr>
          <a:lstStyle/>
          <a:p>
            <a:pPr marL="377887" indent="-377887" algn="ctr">
              <a:lnSpc>
                <a:spcPct val="110000"/>
              </a:lnSpc>
              <a:spcBef>
                <a:spcPct val="20000"/>
              </a:spcBef>
              <a:defRPr/>
            </a:pPr>
            <a:r>
              <a:rPr lang="en-US" sz="1600" dirty="0">
                <a:solidFill>
                  <a:schemeClr val="bg1"/>
                </a:solidFill>
                <a:latin typeface="Times New Roman" pitchFamily="18" charset="0"/>
                <a:cs typeface="Times New Roman" pitchFamily="18" charset="0"/>
              </a:rPr>
              <a:t>General Health  </a:t>
            </a:r>
            <a:r>
              <a:rPr lang="en-US" sz="1600" dirty="0" smtClean="0">
                <a:solidFill>
                  <a:schemeClr val="bg1"/>
                </a:solidFill>
                <a:latin typeface="Times New Roman" pitchFamily="18" charset="0"/>
                <a:cs typeface="Times New Roman" pitchFamily="18" charset="0"/>
              </a:rPr>
              <a:t>camp &amp; awareness Program</a:t>
            </a:r>
            <a:endParaRPr lang="en-US" sz="1600" dirty="0">
              <a:solidFill>
                <a:schemeClr val="bg1"/>
              </a:solidFill>
              <a:latin typeface="Times New Roman" pitchFamily="18" charset="0"/>
              <a:cs typeface="Times New Roman" pitchFamily="18" charset="0"/>
            </a:endParaRPr>
          </a:p>
        </p:txBody>
      </p:sp>
      <p:sp>
        <p:nvSpPr>
          <p:cNvPr id="44" name="Rectangle 43"/>
          <p:cNvSpPr/>
          <p:nvPr/>
        </p:nvSpPr>
        <p:spPr>
          <a:xfrm>
            <a:off x="4852201" y="6292064"/>
            <a:ext cx="2357454" cy="312201"/>
          </a:xfrm>
          <a:prstGeom prst="rect">
            <a:avLst/>
          </a:prstGeom>
        </p:spPr>
        <p:txBody>
          <a:bodyPr wrap="square">
            <a:spAutoFit/>
          </a:bodyPr>
          <a:lstStyle/>
          <a:p>
            <a:pPr marL="377887" indent="-377887" algn="ctr">
              <a:lnSpc>
                <a:spcPct val="110000"/>
              </a:lnSpc>
              <a:spcBef>
                <a:spcPct val="20000"/>
              </a:spcBef>
              <a:defRPr/>
            </a:pPr>
            <a:r>
              <a:rPr lang="en-US" sz="1400" b="1" dirty="0">
                <a:solidFill>
                  <a:schemeClr val="bg1"/>
                </a:solidFill>
                <a:latin typeface="Times New Roman" pitchFamily="18" charset="0"/>
                <a:cs typeface="Times New Roman" pitchFamily="18" charset="0"/>
              </a:rPr>
              <a:t>Our  Impact</a:t>
            </a:r>
          </a:p>
        </p:txBody>
      </p:sp>
      <p:sp>
        <p:nvSpPr>
          <p:cNvPr id="45" name="Hexagon 44"/>
          <p:cNvSpPr/>
          <p:nvPr/>
        </p:nvSpPr>
        <p:spPr>
          <a:xfrm>
            <a:off x="851673" y="5649122"/>
            <a:ext cx="2357454" cy="2071702"/>
          </a:xfrm>
          <a:prstGeom prst="hexagon">
            <a:avLst/>
          </a:prstGeom>
          <a:solidFill>
            <a:schemeClr val="accent3">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Hexagon 45"/>
          <p:cNvSpPr/>
          <p:nvPr/>
        </p:nvSpPr>
        <p:spPr>
          <a:xfrm>
            <a:off x="2851937" y="6720692"/>
            <a:ext cx="2357454" cy="2071702"/>
          </a:xfrm>
          <a:prstGeom prst="hexagon">
            <a:avLst/>
          </a:prstGeom>
          <a:solidFill>
            <a:schemeClr val="bg2">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Hexagon 46"/>
          <p:cNvSpPr/>
          <p:nvPr/>
        </p:nvSpPr>
        <p:spPr>
          <a:xfrm>
            <a:off x="4852201" y="7792262"/>
            <a:ext cx="2357454" cy="2071702"/>
          </a:xfrm>
          <a:prstGeom prst="hexagon">
            <a:avLst/>
          </a:prstGeom>
          <a:solidFill>
            <a:schemeClr val="accent5">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Rectangle 47"/>
          <p:cNvSpPr/>
          <p:nvPr/>
        </p:nvSpPr>
        <p:spPr>
          <a:xfrm>
            <a:off x="1708929" y="5649122"/>
            <a:ext cx="492443" cy="769441"/>
          </a:xfrm>
          <a:prstGeom prst="rect">
            <a:avLst/>
          </a:prstGeom>
        </p:spPr>
        <p:txBody>
          <a:bodyPr wrap="square">
            <a:spAutoFit/>
          </a:bodyPr>
          <a:lstStyle/>
          <a:p>
            <a:pPr marL="377887" indent="-377887" algn="just">
              <a:lnSpc>
                <a:spcPct val="110000"/>
              </a:lnSpc>
              <a:spcBef>
                <a:spcPct val="20000"/>
              </a:spcBef>
              <a:defRPr/>
            </a:pPr>
            <a:r>
              <a:rPr lang="en-US" sz="4000" dirty="0" smtClean="0">
                <a:solidFill>
                  <a:schemeClr val="bg1"/>
                </a:solidFill>
                <a:latin typeface="Times New Roman" pitchFamily="18" charset="0"/>
                <a:cs typeface="Times New Roman" pitchFamily="18" charset="0"/>
              </a:rPr>
              <a:t>7</a:t>
            </a:r>
          </a:p>
        </p:txBody>
      </p:sp>
      <p:sp>
        <p:nvSpPr>
          <p:cNvPr id="49" name="Rectangle 48"/>
          <p:cNvSpPr/>
          <p:nvPr/>
        </p:nvSpPr>
        <p:spPr>
          <a:xfrm>
            <a:off x="3852069" y="6720692"/>
            <a:ext cx="492443" cy="769441"/>
          </a:xfrm>
          <a:prstGeom prst="rect">
            <a:avLst/>
          </a:prstGeom>
        </p:spPr>
        <p:txBody>
          <a:bodyPr wrap="square">
            <a:spAutoFit/>
          </a:bodyPr>
          <a:lstStyle/>
          <a:p>
            <a:pPr marL="377887" indent="-377887" algn="just">
              <a:lnSpc>
                <a:spcPct val="110000"/>
              </a:lnSpc>
              <a:spcBef>
                <a:spcPct val="20000"/>
              </a:spcBef>
              <a:defRPr/>
            </a:pPr>
            <a:r>
              <a:rPr lang="en-US" sz="4000" dirty="0" smtClean="0">
                <a:solidFill>
                  <a:schemeClr val="bg1"/>
                </a:solidFill>
                <a:latin typeface="Times New Roman" pitchFamily="18" charset="0"/>
                <a:cs typeface="Times New Roman" pitchFamily="18" charset="0"/>
              </a:rPr>
              <a:t>8</a:t>
            </a:r>
          </a:p>
        </p:txBody>
      </p:sp>
      <p:sp>
        <p:nvSpPr>
          <p:cNvPr id="50" name="Rectangle 49"/>
          <p:cNvSpPr/>
          <p:nvPr/>
        </p:nvSpPr>
        <p:spPr>
          <a:xfrm>
            <a:off x="5780895" y="7792262"/>
            <a:ext cx="492443" cy="769441"/>
          </a:xfrm>
          <a:prstGeom prst="rect">
            <a:avLst/>
          </a:prstGeom>
        </p:spPr>
        <p:txBody>
          <a:bodyPr wrap="square">
            <a:spAutoFit/>
          </a:bodyPr>
          <a:lstStyle/>
          <a:p>
            <a:pPr marL="377887" indent="-377887" algn="just">
              <a:lnSpc>
                <a:spcPct val="110000"/>
              </a:lnSpc>
              <a:spcBef>
                <a:spcPct val="20000"/>
              </a:spcBef>
              <a:defRPr/>
            </a:pPr>
            <a:r>
              <a:rPr lang="en-US" sz="4000" dirty="0" smtClean="0">
                <a:solidFill>
                  <a:schemeClr val="bg1"/>
                </a:solidFill>
                <a:latin typeface="Times New Roman" pitchFamily="18" charset="0"/>
                <a:cs typeface="Times New Roman" pitchFamily="18" charset="0"/>
              </a:rPr>
              <a:t>9</a:t>
            </a:r>
          </a:p>
        </p:txBody>
      </p:sp>
      <p:sp>
        <p:nvSpPr>
          <p:cNvPr id="51" name="Rectangle 50"/>
          <p:cNvSpPr/>
          <p:nvPr/>
        </p:nvSpPr>
        <p:spPr>
          <a:xfrm>
            <a:off x="851673" y="6462809"/>
            <a:ext cx="2357454" cy="363176"/>
          </a:xfrm>
          <a:prstGeom prst="rect">
            <a:avLst/>
          </a:prstGeom>
        </p:spPr>
        <p:txBody>
          <a:bodyPr wrap="square">
            <a:spAutoFit/>
          </a:bodyPr>
          <a:lstStyle/>
          <a:p>
            <a:pPr marL="377887" indent="-377887" algn="ctr">
              <a:lnSpc>
                <a:spcPct val="110000"/>
              </a:lnSpc>
              <a:spcBef>
                <a:spcPct val="20000"/>
              </a:spcBef>
              <a:defRPr/>
            </a:pPr>
            <a:r>
              <a:rPr lang="en-US" sz="1600" b="1" dirty="0">
                <a:solidFill>
                  <a:schemeClr val="bg1"/>
                </a:solidFill>
                <a:latin typeface="Times New Roman" pitchFamily="18" charset="0"/>
                <a:cs typeface="Times New Roman" pitchFamily="18" charset="0"/>
              </a:rPr>
              <a:t>Our  Partner</a:t>
            </a:r>
          </a:p>
        </p:txBody>
      </p:sp>
      <p:sp>
        <p:nvSpPr>
          <p:cNvPr id="52" name="Rectangle 51"/>
          <p:cNvSpPr/>
          <p:nvPr/>
        </p:nvSpPr>
        <p:spPr>
          <a:xfrm>
            <a:off x="2851937" y="7577948"/>
            <a:ext cx="2357454" cy="363176"/>
          </a:xfrm>
          <a:prstGeom prst="rect">
            <a:avLst/>
          </a:prstGeom>
        </p:spPr>
        <p:txBody>
          <a:bodyPr wrap="square">
            <a:spAutoFit/>
          </a:bodyPr>
          <a:lstStyle/>
          <a:p>
            <a:pPr marL="377887" indent="-377887" algn="ctr">
              <a:lnSpc>
                <a:spcPct val="110000"/>
              </a:lnSpc>
              <a:spcBef>
                <a:spcPct val="20000"/>
              </a:spcBef>
              <a:defRPr/>
            </a:pPr>
            <a:r>
              <a:rPr lang="en-US" sz="1600" b="1" dirty="0" smtClean="0">
                <a:solidFill>
                  <a:schemeClr val="bg1"/>
                </a:solidFill>
                <a:latin typeface="Times New Roman" pitchFamily="18" charset="0"/>
                <a:cs typeface="Times New Roman" pitchFamily="18" charset="0"/>
              </a:rPr>
              <a:t>Major Developments</a:t>
            </a:r>
          </a:p>
        </p:txBody>
      </p:sp>
      <p:sp>
        <p:nvSpPr>
          <p:cNvPr id="53" name="Rectangle 52"/>
          <p:cNvSpPr/>
          <p:nvPr/>
        </p:nvSpPr>
        <p:spPr>
          <a:xfrm>
            <a:off x="4852201" y="8649518"/>
            <a:ext cx="2357454" cy="363176"/>
          </a:xfrm>
          <a:prstGeom prst="rect">
            <a:avLst/>
          </a:prstGeom>
        </p:spPr>
        <p:txBody>
          <a:bodyPr wrap="square">
            <a:spAutoFit/>
          </a:bodyPr>
          <a:lstStyle/>
          <a:p>
            <a:pPr marL="377887" indent="-377887" algn="ctr">
              <a:lnSpc>
                <a:spcPct val="110000"/>
              </a:lnSpc>
              <a:spcBef>
                <a:spcPct val="20000"/>
              </a:spcBef>
              <a:defRPr/>
            </a:pPr>
            <a:r>
              <a:rPr lang="en-US" sz="1600" b="1" dirty="0" smtClean="0">
                <a:solidFill>
                  <a:schemeClr val="bg1"/>
                </a:solidFill>
                <a:latin typeface="Times New Roman" pitchFamily="18" charset="0"/>
                <a:cs typeface="Times New Roman" pitchFamily="18" charset="0"/>
              </a:rPr>
              <a:t>Financial  Statement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p:cNvSpPr/>
          <p:nvPr/>
        </p:nvSpPr>
        <p:spPr>
          <a:xfrm rot="10800000">
            <a:off x="3566317" y="0"/>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Parallelogram 20"/>
          <p:cNvSpPr/>
          <p:nvPr/>
        </p:nvSpPr>
        <p:spPr>
          <a:xfrm>
            <a:off x="4066383" y="0"/>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Parallelogram 21"/>
          <p:cNvSpPr/>
          <p:nvPr/>
        </p:nvSpPr>
        <p:spPr>
          <a:xfrm>
            <a:off x="-219897" y="0"/>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Parallelogram 27"/>
          <p:cNvSpPr/>
          <p:nvPr/>
        </p:nvSpPr>
        <p:spPr>
          <a:xfrm>
            <a:off x="-577087" y="9363898"/>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sosceles Triangle 28"/>
          <p:cNvSpPr/>
          <p:nvPr/>
        </p:nvSpPr>
        <p:spPr>
          <a:xfrm>
            <a:off x="3780631" y="9363898"/>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Parallelogram 29"/>
          <p:cNvSpPr/>
          <p:nvPr/>
        </p:nvSpPr>
        <p:spPr>
          <a:xfrm>
            <a:off x="3852069" y="10072758"/>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
          <p:cNvPicPr>
            <a:picLocks noChangeAspect="1" noChangeArrowheads="1"/>
          </p:cNvPicPr>
          <p:nvPr/>
        </p:nvPicPr>
        <p:blipFill>
          <a:blip r:embed="rId2" cstate="print"/>
          <a:srcRect/>
          <a:stretch>
            <a:fillRect/>
          </a:stretch>
        </p:blipFill>
        <p:spPr bwMode="auto">
          <a:xfrm>
            <a:off x="280169" y="9985739"/>
            <a:ext cx="428628" cy="378291"/>
          </a:xfrm>
          <a:prstGeom prst="rect">
            <a:avLst/>
          </a:prstGeom>
          <a:noFill/>
          <a:ln w="9525">
            <a:noFill/>
            <a:miter lim="800000"/>
            <a:headEnd/>
            <a:tailEnd/>
          </a:ln>
          <a:effectLst/>
        </p:spPr>
      </p:pic>
      <p:sp>
        <p:nvSpPr>
          <p:cNvPr id="33" name="Title 1"/>
          <p:cNvSpPr txBox="1">
            <a:spLocks/>
          </p:cNvSpPr>
          <p:nvPr/>
        </p:nvSpPr>
        <p:spPr>
          <a:xfrm>
            <a:off x="4210431" y="10078278"/>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i="0" u="none" strike="noStrike" kern="1200" cap="none" spc="0" normalizeH="0" baseline="0" noProof="0" dirty="0" smtClean="0">
                <a:ln>
                  <a:noFill/>
                </a:ln>
                <a:solidFill>
                  <a:schemeClr val="bg1"/>
                </a:solidFill>
                <a:effectLst/>
                <a:uLnTx/>
                <a:uFillTx/>
                <a:latin typeface="Papyrus" pitchFamily="66" charset="0"/>
                <a:ea typeface="+mj-ea"/>
                <a:cs typeface="+mj-cs"/>
              </a:rPr>
              <a:t>www.kneus.in</a:t>
            </a:r>
            <a:endParaRPr kumimoji="0" lang="en-IN" sz="12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4" name="Title 1"/>
          <p:cNvSpPr txBox="1">
            <a:spLocks/>
          </p:cNvSpPr>
          <p:nvPr/>
        </p:nvSpPr>
        <p:spPr>
          <a:xfrm>
            <a:off x="280169" y="10078277"/>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100" dirty="0" smtClean="0">
                <a:solidFill>
                  <a:schemeClr val="bg1"/>
                </a:solidFill>
                <a:latin typeface="Papyrus" pitchFamily="66" charset="0"/>
                <a:ea typeface="+mj-ea"/>
                <a:cs typeface="+mj-cs"/>
              </a:rPr>
              <a:t>Kusht  Niyantran Evum  Unmoolan Samiti</a:t>
            </a:r>
            <a:endParaRPr kumimoji="0" lang="en-IN" sz="11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5" name="Title 1"/>
          <p:cNvSpPr txBox="1">
            <a:spLocks/>
          </p:cNvSpPr>
          <p:nvPr/>
        </p:nvSpPr>
        <p:spPr>
          <a:xfrm>
            <a:off x="851673" y="1148528"/>
            <a:ext cx="2861931" cy="357191"/>
          </a:xfrm>
          <a:prstGeom prst="rect">
            <a:avLst/>
          </a:prstGeom>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accent6">
                    <a:lumMod val="50000"/>
                  </a:schemeClr>
                </a:solidFill>
                <a:effectLst>
                  <a:outerShdw blurRad="38100" dist="38100" dir="2700000" algn="tl">
                    <a:srgbClr val="000000">
                      <a:alpha val="43137"/>
                    </a:srgbClr>
                  </a:outerShdw>
                </a:effectLst>
                <a:uLnTx/>
                <a:uFillTx/>
                <a:latin typeface="Papyrus" pitchFamily="66" charset="0"/>
                <a:ea typeface="+mj-ea"/>
                <a:cs typeface="+mj-cs"/>
              </a:rPr>
              <a:t>Introduction</a:t>
            </a:r>
            <a:endParaRPr kumimoji="0" lang="en-IN" sz="32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Papyrus" pitchFamily="66" charset="0"/>
              <a:ea typeface="+mj-ea"/>
              <a:cs typeface="+mj-cs"/>
            </a:endParaRPr>
          </a:p>
        </p:txBody>
      </p:sp>
      <p:sp>
        <p:nvSpPr>
          <p:cNvPr id="37" name="Subtitle 6"/>
          <p:cNvSpPr txBox="1">
            <a:spLocks/>
          </p:cNvSpPr>
          <p:nvPr/>
        </p:nvSpPr>
        <p:spPr>
          <a:xfrm>
            <a:off x="2994813" y="1789760"/>
            <a:ext cx="4071966" cy="7103142"/>
          </a:xfrm>
          <a:prstGeom prst="rect">
            <a:avLst/>
          </a:prstGeom>
          <a:noFill/>
        </p:spPr>
        <p:txBody>
          <a:bodyPr lIns="100770" tIns="50385" rIns="100770" bIns="50385">
            <a:noAutofit/>
          </a:bodyPr>
          <a:lstStyle/>
          <a:p>
            <a:pPr algn="just">
              <a:lnSpc>
                <a:spcPct val="170000"/>
              </a:lnSpc>
            </a:pPr>
            <a:r>
              <a:rPr lang="en-IN" sz="1100" dirty="0">
                <a:latin typeface="Times New Roman" panose="02020603050405020304" pitchFamily="18" charset="0"/>
                <a:ea typeface="Tahoma" panose="020B0604030504040204" pitchFamily="34" charset="0"/>
                <a:cs typeface="Times New Roman" panose="02020603050405020304" pitchFamily="18" charset="0"/>
              </a:rPr>
              <a:t>KUSHT NIYANTRAN EVUM UNMOOLAN SAMITI (KNEUS) is a registered voluntary organization working for Leprosy, HIV/AIDs, Tuberculosis and other communicable diseases in the states of Uttar Pradesh, </a:t>
            </a:r>
            <a:r>
              <a:rPr lang="en-IN" sz="1100" dirty="0" smtClean="0">
                <a:latin typeface="Times New Roman" panose="02020603050405020304" pitchFamily="18" charset="0"/>
                <a:ea typeface="Tahoma" panose="020B0604030504040204" pitchFamily="34" charset="0"/>
                <a:cs typeface="Times New Roman" panose="02020603050405020304" pitchFamily="18" charset="0"/>
              </a:rPr>
              <a:t>Uttrakhand </a:t>
            </a:r>
            <a:r>
              <a:rPr lang="en-IN" sz="1100" dirty="0">
                <a:latin typeface="Times New Roman" panose="02020603050405020304" pitchFamily="18" charset="0"/>
                <a:ea typeface="Tahoma" panose="020B0604030504040204" pitchFamily="34" charset="0"/>
                <a:cs typeface="Times New Roman" panose="02020603050405020304" pitchFamily="18" charset="0"/>
              </a:rPr>
              <a:t>and Delhi for almost three decades. In the year 1987, KNEUS started working in 57 leprosy colonies in the western UP and treated over 5,000 leprosy patients. In 1992, this work was extended to villages and cities. This program was carried out through door to door surveys and health education </a:t>
            </a:r>
            <a:r>
              <a:rPr lang="en-IN" sz="1100" dirty="0" smtClean="0">
                <a:latin typeface="Times New Roman" panose="02020603050405020304" pitchFamily="18" charset="0"/>
                <a:ea typeface="Tahoma" panose="020B0604030504040204" pitchFamily="34" charset="0"/>
                <a:cs typeface="Times New Roman" panose="02020603050405020304" pitchFamily="18" charset="0"/>
              </a:rPr>
              <a:t>programs, patients were detected and treated. This is evident from the fact that nearly 49,720 </a:t>
            </a:r>
            <a:r>
              <a:rPr lang="en-IN" sz="1100" b="1" dirty="0" smtClean="0">
                <a:latin typeface="Times New Roman" panose="02020603050405020304" pitchFamily="18" charset="0"/>
                <a:ea typeface="Tahoma" panose="020B0604030504040204" pitchFamily="34" charset="0"/>
                <a:cs typeface="Times New Roman" panose="02020603050405020304" pitchFamily="18" charset="0"/>
              </a:rPr>
              <a:t>numbers of medical interventions for leprosy affected person were taken up</a:t>
            </a:r>
            <a:r>
              <a:rPr lang="en-IN" sz="1100" dirty="0" smtClean="0">
                <a:latin typeface="Times New Roman" panose="02020603050405020304" pitchFamily="18" charset="0"/>
                <a:ea typeface="Tahoma" panose="020B0604030504040204" pitchFamily="34" charset="0"/>
                <a:cs typeface="Times New Roman" panose="02020603050405020304" pitchFamily="18" charset="0"/>
              </a:rPr>
              <a:t>. The leprosy focused services carried out by the organization have been extended to tuberculosis after integration of leprosy treatment into general health in 2003. The systematic and scientific approach planned and implemented by KNEUS has yielded desired result in several folds.  KNEUS started 9 DMCs under RNTCP project NGO/Private Provider/PPP Partner in 2003 in urban slums and remote areas. It has </a:t>
            </a:r>
            <a:r>
              <a:rPr lang="en-IN" sz="1100" b="1" dirty="0" smtClean="0">
                <a:latin typeface="Times New Roman" panose="02020603050405020304" pitchFamily="18" charset="0"/>
                <a:ea typeface="Tahoma" panose="020B0604030504040204" pitchFamily="34" charset="0"/>
                <a:cs typeface="Times New Roman" panose="02020603050405020304" pitchFamily="18" charset="0"/>
              </a:rPr>
              <a:t>registered and treated 28,038 Tuberculosis patients </a:t>
            </a:r>
            <a:r>
              <a:rPr lang="en-IN" sz="1100" dirty="0" smtClean="0">
                <a:latin typeface="Times New Roman" panose="02020603050405020304" pitchFamily="18" charset="0"/>
                <a:ea typeface="Tahoma" panose="020B0604030504040204" pitchFamily="34" charset="0"/>
                <a:cs typeface="Times New Roman" panose="02020603050405020304" pitchFamily="18" charset="0"/>
              </a:rPr>
              <a:t>till 2018 December.</a:t>
            </a:r>
          </a:p>
          <a:p>
            <a:pPr algn="just">
              <a:lnSpc>
                <a:spcPct val="170000"/>
              </a:lnSpc>
            </a:pPr>
            <a:r>
              <a:rPr lang="en-IN" sz="1100" dirty="0" smtClean="0">
                <a:latin typeface="Times New Roman" panose="02020603050405020304" pitchFamily="18" charset="0"/>
                <a:ea typeface="Tahoma" panose="020B0604030504040204" pitchFamily="34" charset="0"/>
                <a:cs typeface="Times New Roman" panose="02020603050405020304" pitchFamily="18" charset="0"/>
              </a:rPr>
              <a:t>KNEUS is a member of STOP TB Partnership. Now KNEUS is having two DMCs in Noida &amp; Salarpur district </a:t>
            </a:r>
            <a:r>
              <a:rPr lang="en-IN" sz="1100" dirty="0" err="1" smtClean="0">
                <a:latin typeface="Times New Roman" panose="02020603050405020304" pitchFamily="18" charset="0"/>
                <a:ea typeface="Tahoma" panose="020B0604030504040204" pitchFamily="34" charset="0"/>
                <a:cs typeface="Times New Roman" panose="02020603050405020304" pitchFamily="18" charset="0"/>
              </a:rPr>
              <a:t>Gautam</a:t>
            </a:r>
            <a:r>
              <a:rPr lang="en-IN" sz="1100" dirty="0" smtClean="0">
                <a:latin typeface="Times New Roman" panose="02020603050405020304" pitchFamily="18" charset="0"/>
                <a:ea typeface="Tahoma" panose="020B0604030504040204" pitchFamily="34" charset="0"/>
                <a:cs typeface="Times New Roman" panose="02020603050405020304" pitchFamily="18" charset="0"/>
              </a:rPr>
              <a:t> </a:t>
            </a:r>
            <a:r>
              <a:rPr lang="en-IN" sz="1100" dirty="0" err="1" smtClean="0">
                <a:latin typeface="Times New Roman" panose="02020603050405020304" pitchFamily="18" charset="0"/>
                <a:ea typeface="Tahoma" panose="020B0604030504040204" pitchFamily="34" charset="0"/>
                <a:cs typeface="Times New Roman" panose="02020603050405020304" pitchFamily="18" charset="0"/>
              </a:rPr>
              <a:t>Buddh</a:t>
            </a:r>
            <a:r>
              <a:rPr lang="en-IN" sz="1100" dirty="0" smtClean="0">
                <a:latin typeface="Times New Roman" panose="02020603050405020304" pitchFamily="18" charset="0"/>
                <a:ea typeface="Tahoma" panose="020B0604030504040204" pitchFamily="34" charset="0"/>
                <a:cs typeface="Times New Roman" panose="02020603050405020304" pitchFamily="18" charset="0"/>
              </a:rPr>
              <a:t> Nagar and the head office facilitated Five Bed Charitable Hospital, Automatic Pathology lab, </a:t>
            </a:r>
            <a:r>
              <a:rPr lang="en-US" sz="1100" dirty="0" smtClean="0">
                <a:latin typeface="Times New Roman" panose="02020603050405020304" pitchFamily="18" charset="0"/>
                <a:ea typeface="Tahoma" panose="020B0604030504040204" pitchFamily="34" charset="0"/>
                <a:cs typeface="Times New Roman" panose="02020603050405020304" pitchFamily="18" charset="0"/>
              </a:rPr>
              <a:t>Physiotherapy, Dental care, TB Care,  Therapeutic &amp; Rehabilitation Centre for differently abled children.</a:t>
            </a:r>
          </a:p>
          <a:p>
            <a:pPr algn="just">
              <a:lnSpc>
                <a:spcPct val="170000"/>
              </a:lnSpc>
              <a:spcBef>
                <a:spcPct val="20000"/>
              </a:spcBef>
              <a:defRPr/>
            </a:pPr>
            <a:endParaRPr lang="en-US" sz="1100" dirty="0" smtClean="0">
              <a:cs typeface="Arial" pitchFamily="34" charset="0"/>
            </a:endParaRPr>
          </a:p>
          <a:p>
            <a:pPr algn="just">
              <a:lnSpc>
                <a:spcPct val="170000"/>
              </a:lnSpc>
              <a:spcBef>
                <a:spcPct val="20000"/>
              </a:spcBef>
              <a:defRPr/>
            </a:pPr>
            <a:endParaRPr lang="en-US" sz="1100" dirty="0" smtClean="0">
              <a:cs typeface="Arial" pitchFamily="34" charset="0"/>
            </a:endParaRPr>
          </a:p>
          <a:p>
            <a:pPr marL="377887" indent="-377887" algn="just">
              <a:lnSpc>
                <a:spcPct val="170000"/>
              </a:lnSpc>
              <a:spcBef>
                <a:spcPct val="20000"/>
              </a:spcBef>
              <a:defRPr/>
            </a:pPr>
            <a:endParaRPr lang="en-US" sz="1100" dirty="0" smtClean="0">
              <a:cs typeface="Arial" pitchFamily="34" charset="0"/>
            </a:endParaRPr>
          </a:p>
          <a:p>
            <a:pPr marL="377887" indent="-377887" algn="just">
              <a:lnSpc>
                <a:spcPct val="170000"/>
              </a:lnSpc>
              <a:spcBef>
                <a:spcPct val="20000"/>
              </a:spcBef>
              <a:defRPr/>
            </a:pPr>
            <a:endParaRPr lang="en-US" sz="1100" dirty="0">
              <a:cs typeface="Arial" pitchFamily="34" charset="0"/>
            </a:endParaRPr>
          </a:p>
        </p:txBody>
      </p:sp>
      <p:sp>
        <p:nvSpPr>
          <p:cNvPr id="16" name="Oval 15"/>
          <p:cNvSpPr/>
          <p:nvPr/>
        </p:nvSpPr>
        <p:spPr>
          <a:xfrm>
            <a:off x="-2577351" y="2220098"/>
            <a:ext cx="5500726" cy="5715040"/>
          </a:xfrm>
          <a:prstGeom prst="ellipse">
            <a:avLst/>
          </a:prstGeom>
          <a:solidFill>
            <a:schemeClr val="accent6">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7" name="Picture 3" descr="E:\New folder\IMG_20181223_122319.jpg"/>
          <p:cNvPicPr>
            <a:picLocks noChangeAspect="1" noChangeArrowheads="1"/>
          </p:cNvPicPr>
          <p:nvPr/>
        </p:nvPicPr>
        <p:blipFill>
          <a:blip r:embed="rId3" cstate="print"/>
          <a:srcRect/>
          <a:stretch>
            <a:fillRect/>
          </a:stretch>
        </p:blipFill>
        <p:spPr bwMode="auto">
          <a:xfrm flipH="1">
            <a:off x="-2363037" y="2434412"/>
            <a:ext cx="5143536" cy="53578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4" name="Straight Connector 3"/>
          <p:cNvCxnSpPr/>
          <p:nvPr/>
        </p:nvCxnSpPr>
        <p:spPr>
          <a:xfrm flipV="1">
            <a:off x="958830" y="1598257"/>
            <a:ext cx="6134169" cy="70666"/>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p:cNvSpPr/>
          <p:nvPr/>
        </p:nvSpPr>
        <p:spPr>
          <a:xfrm rot="10800000">
            <a:off x="3566317" y="0"/>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Parallelogram 20"/>
          <p:cNvSpPr/>
          <p:nvPr/>
        </p:nvSpPr>
        <p:spPr>
          <a:xfrm>
            <a:off x="4066383" y="0"/>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Parallelogram 21"/>
          <p:cNvSpPr/>
          <p:nvPr/>
        </p:nvSpPr>
        <p:spPr>
          <a:xfrm>
            <a:off x="-219897" y="0"/>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Parallelogram 27"/>
          <p:cNvSpPr/>
          <p:nvPr/>
        </p:nvSpPr>
        <p:spPr>
          <a:xfrm>
            <a:off x="-577087" y="9363898"/>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sosceles Triangle 28"/>
          <p:cNvSpPr/>
          <p:nvPr/>
        </p:nvSpPr>
        <p:spPr>
          <a:xfrm>
            <a:off x="3780631" y="9363898"/>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Parallelogram 29"/>
          <p:cNvSpPr/>
          <p:nvPr/>
        </p:nvSpPr>
        <p:spPr>
          <a:xfrm>
            <a:off x="3852069" y="10072758"/>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
          <p:cNvPicPr>
            <a:picLocks noChangeAspect="1" noChangeArrowheads="1"/>
          </p:cNvPicPr>
          <p:nvPr/>
        </p:nvPicPr>
        <p:blipFill>
          <a:blip r:embed="rId2" cstate="print"/>
          <a:srcRect/>
          <a:stretch>
            <a:fillRect/>
          </a:stretch>
        </p:blipFill>
        <p:spPr bwMode="auto">
          <a:xfrm>
            <a:off x="280169" y="9985739"/>
            <a:ext cx="428628" cy="378291"/>
          </a:xfrm>
          <a:prstGeom prst="rect">
            <a:avLst/>
          </a:prstGeom>
          <a:noFill/>
          <a:ln w="9525">
            <a:noFill/>
            <a:miter lim="800000"/>
            <a:headEnd/>
            <a:tailEnd/>
          </a:ln>
          <a:effectLst/>
        </p:spPr>
      </p:pic>
      <p:sp>
        <p:nvSpPr>
          <p:cNvPr id="33" name="Title 1"/>
          <p:cNvSpPr txBox="1">
            <a:spLocks/>
          </p:cNvSpPr>
          <p:nvPr/>
        </p:nvSpPr>
        <p:spPr>
          <a:xfrm>
            <a:off x="4210431" y="10078278"/>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i="0" u="none" strike="noStrike" kern="1200" cap="none" spc="0" normalizeH="0" baseline="0" noProof="0" dirty="0" smtClean="0">
                <a:ln>
                  <a:noFill/>
                </a:ln>
                <a:solidFill>
                  <a:schemeClr val="bg1"/>
                </a:solidFill>
                <a:effectLst/>
                <a:uLnTx/>
                <a:uFillTx/>
                <a:latin typeface="Papyrus" pitchFamily="66" charset="0"/>
                <a:ea typeface="+mj-ea"/>
                <a:cs typeface="+mj-cs"/>
              </a:rPr>
              <a:t>www.kneus.in</a:t>
            </a:r>
            <a:endParaRPr kumimoji="0" lang="en-IN" sz="12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4" name="Title 1"/>
          <p:cNvSpPr txBox="1">
            <a:spLocks/>
          </p:cNvSpPr>
          <p:nvPr/>
        </p:nvSpPr>
        <p:spPr>
          <a:xfrm>
            <a:off x="280169" y="10078277"/>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100" dirty="0" smtClean="0">
                <a:solidFill>
                  <a:schemeClr val="bg1"/>
                </a:solidFill>
                <a:latin typeface="Papyrus" pitchFamily="66" charset="0"/>
                <a:ea typeface="+mj-ea"/>
                <a:cs typeface="+mj-cs"/>
              </a:rPr>
              <a:t>Kusht  Niyantran Evum  Unmoolan Samiti</a:t>
            </a:r>
            <a:endParaRPr kumimoji="0" lang="en-IN" sz="11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5" name="Title 1"/>
          <p:cNvSpPr txBox="1">
            <a:spLocks/>
          </p:cNvSpPr>
          <p:nvPr/>
        </p:nvSpPr>
        <p:spPr>
          <a:xfrm>
            <a:off x="923110" y="1148528"/>
            <a:ext cx="2861931" cy="357191"/>
          </a:xfrm>
          <a:prstGeom prst="rect">
            <a:avLst/>
          </a:prstGeom>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bg2">
                    <a:lumMod val="25000"/>
                  </a:schemeClr>
                </a:solidFill>
                <a:effectLst>
                  <a:outerShdw blurRad="38100" dist="38100" dir="2700000" algn="tl">
                    <a:srgbClr val="000000">
                      <a:alpha val="43137"/>
                    </a:srgbClr>
                  </a:outerShdw>
                </a:effectLst>
                <a:uLnTx/>
                <a:uFillTx/>
                <a:latin typeface="Papyrus" pitchFamily="66" charset="0"/>
                <a:ea typeface="+mj-ea"/>
                <a:cs typeface="+mj-cs"/>
              </a:rPr>
              <a:t>Where</a:t>
            </a:r>
            <a:r>
              <a:rPr kumimoji="0" lang="en-US" sz="2400" b="1" i="0" u="none" strike="noStrike" kern="1200" cap="none" spc="0" normalizeH="0" noProof="0" dirty="0" smtClean="0">
                <a:ln>
                  <a:noFill/>
                </a:ln>
                <a:solidFill>
                  <a:schemeClr val="bg2">
                    <a:lumMod val="25000"/>
                  </a:schemeClr>
                </a:solidFill>
                <a:effectLst>
                  <a:outerShdw blurRad="38100" dist="38100" dir="2700000" algn="tl">
                    <a:srgbClr val="000000">
                      <a:alpha val="43137"/>
                    </a:srgbClr>
                  </a:outerShdw>
                </a:effectLst>
                <a:uLnTx/>
                <a:uFillTx/>
                <a:latin typeface="Papyrus" pitchFamily="66" charset="0"/>
                <a:ea typeface="+mj-ea"/>
                <a:cs typeface="+mj-cs"/>
              </a:rPr>
              <a:t>  we work</a:t>
            </a:r>
            <a:endParaRPr kumimoji="0" lang="en-IN" sz="2400" b="1" i="0" u="none" strike="noStrike" kern="1200" cap="none" spc="0" normalizeH="0" baseline="0" noProof="0" dirty="0">
              <a:ln>
                <a:noFill/>
              </a:ln>
              <a:solidFill>
                <a:schemeClr val="bg2">
                  <a:lumMod val="25000"/>
                </a:schemeClr>
              </a:solidFill>
              <a:effectLst>
                <a:outerShdw blurRad="38100" dist="38100" dir="2700000" algn="tl">
                  <a:srgbClr val="000000">
                    <a:alpha val="43137"/>
                  </a:srgbClr>
                </a:outerShdw>
              </a:effectLst>
              <a:uLnTx/>
              <a:uFillTx/>
              <a:latin typeface="Papyrus" pitchFamily="66" charset="0"/>
              <a:ea typeface="+mj-ea"/>
              <a:cs typeface="+mj-cs"/>
            </a:endParaRPr>
          </a:p>
        </p:txBody>
      </p:sp>
      <p:cxnSp>
        <p:nvCxnSpPr>
          <p:cNvPr id="3" name="Straight Connector 2"/>
          <p:cNvCxnSpPr/>
          <p:nvPr/>
        </p:nvCxnSpPr>
        <p:spPr>
          <a:xfrm>
            <a:off x="972319" y="1548086"/>
            <a:ext cx="5832648"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C:\Users\samsung\Desktop\Map-where we work.jpg"/>
          <p:cNvPicPr/>
          <p:nvPr/>
        </p:nvPicPr>
        <p:blipFill>
          <a:blip r:embed="rId3" cstate="print"/>
          <a:srcRect/>
          <a:stretch>
            <a:fillRect/>
          </a:stretch>
        </p:blipFill>
        <p:spPr bwMode="auto">
          <a:xfrm>
            <a:off x="896849" y="1785950"/>
            <a:ext cx="3099806" cy="5234744"/>
          </a:xfrm>
          <a:prstGeom prst="rect">
            <a:avLst/>
          </a:prstGeom>
          <a:noFill/>
          <a:ln w="9525">
            <a:noFill/>
            <a:miter lim="800000"/>
            <a:headEnd/>
            <a:tailEnd/>
          </a:ln>
        </p:spPr>
      </p:pic>
      <p:sp>
        <p:nvSpPr>
          <p:cNvPr id="15" name="Rectangle 14"/>
          <p:cNvSpPr/>
          <p:nvPr/>
        </p:nvSpPr>
        <p:spPr>
          <a:xfrm>
            <a:off x="4210431" y="1804129"/>
            <a:ext cx="2666544" cy="5641732"/>
          </a:xfrm>
          <a:prstGeom prst="rect">
            <a:avLst/>
          </a:prstGeom>
        </p:spPr>
        <p:txBody>
          <a:bodyPr wrap="square" lIns="100770" tIns="50385" rIns="100770" bIns="50385">
            <a:spAutoFit/>
          </a:bodyPr>
          <a:lstStyle/>
          <a:p>
            <a:r>
              <a:rPr lang="en-IN" sz="1200" b="1" u="sng" dirty="0" smtClean="0">
                <a:latin typeface="Times New Roman" pitchFamily="18" charset="0"/>
                <a:cs typeface="Times New Roman" pitchFamily="18" charset="0"/>
              </a:rPr>
              <a:t>DMC  SEC -10,NOIDA G.B.Nagar</a:t>
            </a:r>
            <a:r>
              <a:rPr lang="en-IN" sz="1200" b="1" dirty="0" smtClean="0">
                <a:latin typeface="Times New Roman" pitchFamily="18" charset="0"/>
                <a:cs typeface="Times New Roman" pitchFamily="18" charset="0"/>
              </a:rPr>
              <a:t>  </a:t>
            </a:r>
          </a:p>
          <a:p>
            <a:pPr algn="just"/>
            <a:r>
              <a:rPr lang="en-IN" sz="1200" dirty="0" smtClean="0">
                <a:latin typeface="Times New Roman" pitchFamily="18" charset="0"/>
                <a:cs typeface="Times New Roman" pitchFamily="18" charset="0"/>
              </a:rPr>
              <a:t>Situated on Delhi and Ghaziabad border fully factory  urban slums area. Total  population covered 1.5 lakh. KNEUS has a Designated Microscopic Center (DMC) of Revised National Tuberculosis Control Program (RNTCP) under Public Private Partnership with the Government of U.P.in Sector 10,Gautham Budha Nagar district since 2003. This center covers more than l.5 lakh population in Noida region. This area is in National Capital Region (NCR</a:t>
            </a:r>
            <a:r>
              <a:rPr lang="en-IN" sz="1200" dirty="0">
                <a:latin typeface="Times New Roman" pitchFamily="18" charset="0"/>
                <a:cs typeface="Times New Roman" pitchFamily="18" charset="0"/>
              </a:rPr>
              <a:t>)</a:t>
            </a:r>
            <a:r>
              <a:rPr lang="en-IN" sz="1200" dirty="0" smtClean="0">
                <a:latin typeface="Times New Roman" pitchFamily="18" charset="0"/>
                <a:cs typeface="Times New Roman" pitchFamily="18" charset="0"/>
              </a:rPr>
              <a:t>, about 30 sq. km composed of old city slums &amp; villages. In this area majority of the population are living in rented houses. These people are migrants from the other states of India. They are socially and economically backword. </a:t>
            </a:r>
          </a:p>
          <a:p>
            <a:pPr algn="just"/>
            <a:r>
              <a:rPr lang="en-IN" sz="1200" dirty="0" smtClean="0">
                <a:latin typeface="Times New Roman" pitchFamily="18" charset="0"/>
                <a:cs typeface="Times New Roman" pitchFamily="18" charset="0"/>
              </a:rPr>
              <a:t>KNEUS DMC is covering the sectors and villages- Sec-1, sec-2, sec-3, sec-4, Harola,sec-5, sec-6, sec-7, sec-8, sec-9,sec-10,Jhundpura, Sec-11,sec12,sec-13, sec-14,Nayabans, sec-15, sec-16 and Sec-17. “Slums juggies attached with Sec-5, Sec-8, Sec-9, Sec-10, Sec-11, Sec-15 and Sec-16.” </a:t>
            </a:r>
          </a:p>
          <a:p>
            <a:pPr algn="just"/>
            <a:endParaRPr lang="en-IN" sz="1200" dirty="0">
              <a:latin typeface="Times New Roman" pitchFamily="18" charset="0"/>
              <a:cs typeface="Times New Roman" pitchFamily="18" charset="0"/>
            </a:endParaRPr>
          </a:p>
        </p:txBody>
      </p:sp>
      <p:sp>
        <p:nvSpPr>
          <p:cNvPr id="16" name="Rectangle 15"/>
          <p:cNvSpPr/>
          <p:nvPr/>
        </p:nvSpPr>
        <p:spPr>
          <a:xfrm>
            <a:off x="780235" y="7179840"/>
            <a:ext cx="6096740" cy="1425193"/>
          </a:xfrm>
          <a:prstGeom prst="rect">
            <a:avLst/>
          </a:prstGeom>
        </p:spPr>
        <p:txBody>
          <a:bodyPr wrap="square" lIns="100770" tIns="50385" rIns="100770" bIns="50385">
            <a:spAutoFit/>
          </a:bodyPr>
          <a:lstStyle/>
          <a:p>
            <a:pPr algn="just"/>
            <a:r>
              <a:rPr lang="en-IN" sz="1200" b="1" u="sng" dirty="0" smtClean="0">
                <a:latin typeface="Times New Roman" pitchFamily="18" charset="0"/>
                <a:cs typeface="Times New Roman" pitchFamily="18" charset="0"/>
              </a:rPr>
              <a:t>DMC  Salarpur ,</a:t>
            </a:r>
            <a:r>
              <a:rPr lang="en-IN" sz="1200" u="sng" dirty="0" smtClean="0">
                <a:latin typeface="Times New Roman" pitchFamily="18" charset="0"/>
                <a:cs typeface="Times New Roman" pitchFamily="18" charset="0"/>
              </a:rPr>
              <a:t>G.B.Nagar :</a:t>
            </a:r>
            <a:r>
              <a:rPr lang="en-IN" sz="1200" dirty="0" smtClean="0">
                <a:latin typeface="Times New Roman" pitchFamily="18" charset="0"/>
                <a:cs typeface="Times New Roman" pitchFamily="18" charset="0"/>
              </a:rPr>
              <a:t>  There are labourer class migrated population from other states in this area. Total  population covered in this area 1 lakh. Salarpur is covering the sectors and villages-Salarpur, sec-101, Sec-104,sec-79,Sec-113, Sec-80,kakrala, </a:t>
            </a:r>
            <a:r>
              <a:rPr lang="en-IN" sz="1200" dirty="0" err="1" smtClean="0">
                <a:latin typeface="Times New Roman" panose="02020603050405020304" pitchFamily="18" charset="0"/>
                <a:cs typeface="Times New Roman" panose="02020603050405020304" pitchFamily="18" charset="0"/>
              </a:rPr>
              <a:t>Nagala</a:t>
            </a:r>
            <a:r>
              <a:rPr lang="en-IN" sz="1200" dirty="0" smtClean="0">
                <a:latin typeface="Times New Roman" panose="02020603050405020304" pitchFamily="18" charset="0"/>
                <a:cs typeface="Times New Roman" panose="02020603050405020304" pitchFamily="18" charset="0"/>
              </a:rPr>
              <a:t>, sec-81, Sec-84, Sec -87, </a:t>
            </a:r>
            <a:r>
              <a:rPr lang="en-IN" sz="1200" dirty="0" err="1" smtClean="0">
                <a:latin typeface="Times New Roman" panose="02020603050405020304" pitchFamily="18" charset="0"/>
                <a:cs typeface="Times New Roman" panose="02020603050405020304" pitchFamily="18" charset="0"/>
              </a:rPr>
              <a:t>Yakubpur</a:t>
            </a:r>
            <a:r>
              <a:rPr lang="en-IN" sz="1200" dirty="0" smtClean="0">
                <a:latin typeface="Times New Roman" panose="02020603050405020304" pitchFamily="18" charset="0"/>
                <a:cs typeface="Times New Roman" panose="02020603050405020304" pitchFamily="18" charset="0"/>
              </a:rPr>
              <a:t>, Sec-89,Ilabansh, Sec138 and </a:t>
            </a:r>
            <a:r>
              <a:rPr lang="en-IN" sz="1200" dirty="0" err="1" smtClean="0">
                <a:latin typeface="Times New Roman" panose="02020603050405020304" pitchFamily="18" charset="0"/>
                <a:cs typeface="Times New Roman" panose="02020603050405020304" pitchFamily="18" charset="0"/>
              </a:rPr>
              <a:t>Gejha</a:t>
            </a:r>
            <a:r>
              <a:rPr lang="en-IN" sz="1200" dirty="0" smtClean="0">
                <a:latin typeface="Times New Roman" panose="02020603050405020304" pitchFamily="18" charset="0"/>
                <a:cs typeface="Times New Roman" panose="02020603050405020304" pitchFamily="18" charset="0"/>
              </a:rPr>
              <a:t>.</a:t>
            </a:r>
          </a:p>
          <a:p>
            <a:pPr algn="just"/>
            <a:endParaRPr lang="en-IN" sz="1200" dirty="0">
              <a:latin typeface="Times New Roman" panose="02020603050405020304" pitchFamily="18" charset="0"/>
              <a:cs typeface="Times New Roman" panose="02020603050405020304" pitchFamily="18" charset="0"/>
            </a:endParaRPr>
          </a:p>
          <a:p>
            <a:pPr algn="just"/>
            <a:r>
              <a:rPr lang="en-IN" sz="1400" b="1" dirty="0" smtClean="0">
                <a:latin typeface="Times New Roman" panose="02020603050405020304" pitchFamily="18" charset="0"/>
                <a:cs typeface="Times New Roman" panose="02020603050405020304" pitchFamily="18" charset="0"/>
              </a:rPr>
              <a:t>KNEUS CHARITABLE HOSPITAL</a:t>
            </a:r>
            <a:r>
              <a:rPr lang="en-IN" sz="1200" dirty="0" smtClean="0">
                <a:latin typeface="Times New Roman" panose="02020603050405020304" pitchFamily="18" charset="0"/>
                <a:cs typeface="Times New Roman" panose="02020603050405020304" pitchFamily="18" charset="0"/>
              </a:rPr>
              <a:t>: Knowledge Park-1, Greater Noida.</a:t>
            </a:r>
          </a:p>
          <a:p>
            <a:endParaRPr lang="en-IN" sz="1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p:cNvSpPr/>
          <p:nvPr/>
        </p:nvSpPr>
        <p:spPr>
          <a:xfrm rot="10800000">
            <a:off x="3566317" y="0"/>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Parallelogram 20"/>
          <p:cNvSpPr/>
          <p:nvPr/>
        </p:nvSpPr>
        <p:spPr>
          <a:xfrm>
            <a:off x="4066383" y="0"/>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Parallelogram 21"/>
          <p:cNvSpPr/>
          <p:nvPr/>
        </p:nvSpPr>
        <p:spPr>
          <a:xfrm>
            <a:off x="-219897" y="0"/>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Parallelogram 27"/>
          <p:cNvSpPr/>
          <p:nvPr/>
        </p:nvSpPr>
        <p:spPr>
          <a:xfrm>
            <a:off x="-577087" y="9363898"/>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sosceles Triangle 28"/>
          <p:cNvSpPr/>
          <p:nvPr/>
        </p:nvSpPr>
        <p:spPr>
          <a:xfrm>
            <a:off x="3780631" y="9363898"/>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Parallelogram 29"/>
          <p:cNvSpPr/>
          <p:nvPr/>
        </p:nvSpPr>
        <p:spPr>
          <a:xfrm>
            <a:off x="3852069" y="10072758"/>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
          <p:cNvPicPr>
            <a:picLocks noChangeAspect="1" noChangeArrowheads="1"/>
          </p:cNvPicPr>
          <p:nvPr/>
        </p:nvPicPr>
        <p:blipFill>
          <a:blip r:embed="rId2" cstate="print"/>
          <a:srcRect/>
          <a:stretch>
            <a:fillRect/>
          </a:stretch>
        </p:blipFill>
        <p:spPr bwMode="auto">
          <a:xfrm>
            <a:off x="280169" y="9985739"/>
            <a:ext cx="428628" cy="378291"/>
          </a:xfrm>
          <a:prstGeom prst="rect">
            <a:avLst/>
          </a:prstGeom>
          <a:noFill/>
          <a:ln w="9525">
            <a:noFill/>
            <a:miter lim="800000"/>
            <a:headEnd/>
            <a:tailEnd/>
          </a:ln>
          <a:effectLst/>
        </p:spPr>
      </p:pic>
      <p:sp>
        <p:nvSpPr>
          <p:cNvPr id="33" name="Title 1"/>
          <p:cNvSpPr txBox="1">
            <a:spLocks/>
          </p:cNvSpPr>
          <p:nvPr/>
        </p:nvSpPr>
        <p:spPr>
          <a:xfrm>
            <a:off x="4210431" y="10078278"/>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i="0" u="none" strike="noStrike" kern="1200" cap="none" spc="0" normalizeH="0" baseline="0" noProof="0" dirty="0" smtClean="0">
                <a:ln>
                  <a:noFill/>
                </a:ln>
                <a:solidFill>
                  <a:schemeClr val="bg1"/>
                </a:solidFill>
                <a:effectLst/>
                <a:uLnTx/>
                <a:uFillTx/>
                <a:latin typeface="Papyrus" pitchFamily="66" charset="0"/>
                <a:ea typeface="+mj-ea"/>
                <a:cs typeface="+mj-cs"/>
              </a:rPr>
              <a:t>www.kneus.in</a:t>
            </a:r>
            <a:endParaRPr kumimoji="0" lang="en-IN" sz="12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4" name="Title 1"/>
          <p:cNvSpPr txBox="1">
            <a:spLocks/>
          </p:cNvSpPr>
          <p:nvPr/>
        </p:nvSpPr>
        <p:spPr>
          <a:xfrm>
            <a:off x="280169" y="10078277"/>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100" dirty="0" smtClean="0">
                <a:solidFill>
                  <a:schemeClr val="bg1"/>
                </a:solidFill>
                <a:latin typeface="Papyrus" pitchFamily="66" charset="0"/>
                <a:ea typeface="+mj-ea"/>
                <a:cs typeface="+mj-cs"/>
              </a:rPr>
              <a:t>Kusht  Niyantran Evum  Unmoolan Samiti</a:t>
            </a:r>
            <a:endParaRPr kumimoji="0" lang="en-IN" sz="11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5" name="Title 1"/>
          <p:cNvSpPr txBox="1">
            <a:spLocks/>
          </p:cNvSpPr>
          <p:nvPr/>
        </p:nvSpPr>
        <p:spPr>
          <a:xfrm>
            <a:off x="851674" y="1148528"/>
            <a:ext cx="5929354" cy="357191"/>
          </a:xfrm>
          <a:prstGeom prst="rect">
            <a:avLst/>
          </a:prstGeom>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accent2">
                    <a:lumMod val="75000"/>
                  </a:schemeClr>
                </a:solidFill>
                <a:effectLst>
                  <a:outerShdw blurRad="38100" dist="38100" dir="2700000" algn="tl">
                    <a:srgbClr val="000000">
                      <a:alpha val="43137"/>
                    </a:srgbClr>
                  </a:outerShdw>
                </a:effectLst>
                <a:uLnTx/>
                <a:uFillTx/>
                <a:latin typeface="Papyrus" pitchFamily="66" charset="0"/>
                <a:ea typeface="+mj-ea"/>
                <a:cs typeface="+mj-cs"/>
              </a:rPr>
              <a:t>Support</a:t>
            </a:r>
            <a:r>
              <a:rPr kumimoji="0" lang="en-US" sz="2400" b="1" i="0" u="none" strike="noStrike" kern="1200" cap="none" spc="0" normalizeH="0" noProof="0" dirty="0" smtClean="0">
                <a:ln>
                  <a:noFill/>
                </a:ln>
                <a:solidFill>
                  <a:schemeClr val="accent2">
                    <a:lumMod val="75000"/>
                  </a:schemeClr>
                </a:solidFill>
                <a:effectLst>
                  <a:outerShdw blurRad="38100" dist="38100" dir="2700000" algn="tl">
                    <a:srgbClr val="000000">
                      <a:alpha val="43137"/>
                    </a:srgbClr>
                  </a:outerShdw>
                </a:effectLst>
                <a:uLnTx/>
                <a:uFillTx/>
                <a:latin typeface="Papyrus" pitchFamily="66" charset="0"/>
                <a:ea typeface="+mj-ea"/>
                <a:cs typeface="+mj-cs"/>
              </a:rPr>
              <a:t> towards Tuberculosis End</a:t>
            </a:r>
            <a:endParaRPr kumimoji="0" lang="en-IN" sz="24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Papyrus" pitchFamily="66" charset="0"/>
              <a:ea typeface="+mj-ea"/>
              <a:cs typeface="+mj-cs"/>
            </a:endParaRPr>
          </a:p>
        </p:txBody>
      </p:sp>
      <p:cxnSp>
        <p:nvCxnSpPr>
          <p:cNvPr id="3" name="Straight Connector 2"/>
          <p:cNvCxnSpPr/>
          <p:nvPr/>
        </p:nvCxnSpPr>
        <p:spPr>
          <a:xfrm>
            <a:off x="972319" y="1620094"/>
            <a:ext cx="5832648"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Subtitle 6"/>
          <p:cNvSpPr txBox="1">
            <a:spLocks/>
          </p:cNvSpPr>
          <p:nvPr/>
        </p:nvSpPr>
        <p:spPr>
          <a:xfrm>
            <a:off x="828303" y="1620094"/>
            <a:ext cx="2644377" cy="48010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100770" tIns="50385" rIns="100770" bIns="50385">
            <a:normAutofit/>
          </a:bodyPr>
          <a:lstStyle/>
          <a:p>
            <a:pPr marL="377887" indent="-377887" algn="just">
              <a:spcBef>
                <a:spcPct val="20000"/>
              </a:spcBef>
              <a:defRPr/>
            </a:pPr>
            <a:r>
              <a:rPr lang="en-US" sz="1200" dirty="0">
                <a:cs typeface="Arial" pitchFamily="34" charset="0"/>
              </a:rPr>
              <a:t> </a:t>
            </a:r>
            <a:r>
              <a:rPr lang="en-US" b="1" dirty="0" smtClean="0">
                <a:solidFill>
                  <a:srgbClr val="0070C0"/>
                </a:solidFill>
                <a:latin typeface="Times New Roman" panose="02020603050405020304" pitchFamily="18" charset="0"/>
                <a:cs typeface="Times New Roman" panose="02020603050405020304" pitchFamily="18" charset="0"/>
              </a:rPr>
              <a:t>Medical Intervention:</a:t>
            </a:r>
          </a:p>
          <a:p>
            <a:pPr marL="377887" indent="-377887" algn="just">
              <a:spcBef>
                <a:spcPct val="20000"/>
              </a:spcBef>
              <a:defRPr/>
            </a:pPr>
            <a:endParaRPr lang="en-US" sz="1200" dirty="0" smtClean="0">
              <a:cs typeface="Arial" pitchFamily="34" charset="0"/>
            </a:endParaRPr>
          </a:p>
          <a:p>
            <a:pPr marL="377887" indent="-377887" algn="just">
              <a:spcBef>
                <a:spcPct val="20000"/>
              </a:spcBef>
              <a:defRPr/>
            </a:pPr>
            <a:endParaRPr lang="en-US" sz="1200" dirty="0">
              <a:cs typeface="Arial" pitchFamily="34" charset="0"/>
            </a:endParaRPr>
          </a:p>
        </p:txBody>
      </p:sp>
      <p:sp>
        <p:nvSpPr>
          <p:cNvPr id="18" name="Subtitle 6"/>
          <p:cNvSpPr txBox="1">
            <a:spLocks/>
          </p:cNvSpPr>
          <p:nvPr/>
        </p:nvSpPr>
        <p:spPr>
          <a:xfrm>
            <a:off x="-2124025" y="7956798"/>
            <a:ext cx="1459481" cy="1481062"/>
          </a:xfrm>
          <a:prstGeom prst="rect">
            <a:avLst/>
          </a:prstGeom>
          <a:noFill/>
        </p:spPr>
        <p:txBody>
          <a:bodyPr lIns="100770" tIns="50385" rIns="100770" bIns="50385">
            <a:normAutofit fontScale="47500" lnSpcReduction="20000"/>
          </a:bodyPr>
          <a:lstStyle/>
          <a:p>
            <a:pPr marL="377887" indent="-377887" algn="just">
              <a:spcBef>
                <a:spcPct val="20000"/>
              </a:spcBef>
              <a:defRPr/>
            </a:pPr>
            <a:r>
              <a:rPr lang="en-US" sz="1200" dirty="0">
                <a:cs typeface="Arial" pitchFamily="34" charset="0"/>
              </a:rPr>
              <a:t> </a:t>
            </a:r>
            <a:r>
              <a:rPr lang="en-US" sz="1200" dirty="0" smtClean="0">
                <a:cs typeface="Arial" pitchFamily="34" charset="0"/>
              </a:rPr>
              <a:t>Medical Intervention:</a:t>
            </a:r>
          </a:p>
          <a:p>
            <a:pPr marL="171450" indent="-171450">
              <a:buFont typeface="Wingdings" panose="05000000000000000000" pitchFamily="2" charset="2"/>
              <a:buChar char="§"/>
            </a:pPr>
            <a:r>
              <a:rPr lang="en-IN" sz="1200" dirty="0" smtClean="0"/>
              <a:t>OPD-Daily </a:t>
            </a:r>
            <a:r>
              <a:rPr lang="en-IN" sz="1200" dirty="0"/>
              <a:t>Diagnosis</a:t>
            </a:r>
          </a:p>
          <a:p>
            <a:pPr marL="171450" indent="-171450">
              <a:buFont typeface="Wingdings" panose="05000000000000000000" pitchFamily="2" charset="2"/>
              <a:buChar char="§"/>
            </a:pPr>
            <a:r>
              <a:rPr lang="en-IN" sz="1200" dirty="0"/>
              <a:t>Pathology Lab</a:t>
            </a:r>
          </a:p>
          <a:p>
            <a:pPr marL="171450" indent="-171450">
              <a:buFont typeface="Wingdings" panose="05000000000000000000" pitchFamily="2" charset="2"/>
              <a:buChar char="§"/>
            </a:pPr>
            <a:r>
              <a:rPr lang="en-IN" sz="1200" dirty="0"/>
              <a:t>Designated Microscopy Centre-Sputum tests of the suspected patients.</a:t>
            </a:r>
          </a:p>
          <a:p>
            <a:pPr marL="171450" indent="-171450">
              <a:buFont typeface="Wingdings" panose="05000000000000000000" pitchFamily="2" charset="2"/>
              <a:buChar char="§"/>
            </a:pPr>
            <a:r>
              <a:rPr lang="en-IN" sz="1200" dirty="0"/>
              <a:t>DOTs Centre-Monitoring of the treatments-Daily Regimen.</a:t>
            </a:r>
          </a:p>
          <a:p>
            <a:pPr marL="171450" indent="-171450">
              <a:buFont typeface="Wingdings" panose="05000000000000000000" pitchFamily="2" charset="2"/>
              <a:buChar char="§"/>
            </a:pPr>
            <a:r>
              <a:rPr lang="en-IN" sz="1200" dirty="0" smtClean="0"/>
              <a:t>Enrolment and follow up </a:t>
            </a:r>
            <a:r>
              <a:rPr lang="en-IN" sz="1200" dirty="0"/>
              <a:t>of TB </a:t>
            </a:r>
            <a:r>
              <a:rPr lang="en-IN" sz="1200" dirty="0" smtClean="0"/>
              <a:t>patients under Nikshay.</a:t>
            </a:r>
            <a:endParaRPr lang="en-IN" sz="1200" dirty="0"/>
          </a:p>
          <a:p>
            <a:pPr marL="171450" indent="-171450">
              <a:buFont typeface="Wingdings" panose="05000000000000000000" pitchFamily="2" charset="2"/>
              <a:buChar char="§"/>
            </a:pPr>
            <a:r>
              <a:rPr lang="en-IN" sz="1200" dirty="0" smtClean="0"/>
              <a:t>Counselling &amp; Refer </a:t>
            </a:r>
            <a:r>
              <a:rPr lang="en-IN" sz="1200" dirty="0"/>
              <a:t>of patients to ICTC Centre for </a:t>
            </a:r>
            <a:r>
              <a:rPr lang="en-IN" sz="1200" dirty="0" smtClean="0"/>
              <a:t>HIV/AIDS </a:t>
            </a:r>
            <a:r>
              <a:rPr lang="en-IN" sz="1200" dirty="0"/>
              <a:t>test.</a:t>
            </a:r>
          </a:p>
          <a:p>
            <a:pPr marL="171450" indent="-171450">
              <a:buFont typeface="Wingdings" panose="05000000000000000000" pitchFamily="2" charset="2"/>
              <a:buChar char="§"/>
            </a:pPr>
            <a:r>
              <a:rPr lang="en-IN" sz="1200" dirty="0"/>
              <a:t>Address verification of the registered patients through home visits by health workers.</a:t>
            </a:r>
          </a:p>
          <a:p>
            <a:pPr marL="171450" indent="-171450">
              <a:buFont typeface="Wingdings" panose="05000000000000000000" pitchFamily="2" charset="2"/>
              <a:buChar char="§"/>
            </a:pPr>
            <a:r>
              <a:rPr lang="en-IN" sz="1200" dirty="0"/>
              <a:t>Community level meeting.</a:t>
            </a:r>
          </a:p>
          <a:p>
            <a:pPr marL="171450" indent="-171450">
              <a:buFont typeface="Wingdings" panose="05000000000000000000" pitchFamily="2" charset="2"/>
              <a:buChar char="§"/>
            </a:pPr>
            <a:r>
              <a:rPr lang="en-IN" sz="1200" dirty="0"/>
              <a:t>Awareness creation programs</a:t>
            </a:r>
          </a:p>
          <a:p>
            <a:pPr marL="377887" indent="-377887" algn="just">
              <a:spcBef>
                <a:spcPct val="20000"/>
              </a:spcBef>
              <a:defRPr/>
            </a:pPr>
            <a:endParaRPr lang="en-US" sz="1200" dirty="0" smtClean="0">
              <a:cs typeface="Arial" pitchFamily="34" charset="0"/>
            </a:endParaRPr>
          </a:p>
          <a:p>
            <a:pPr marL="377887" indent="-377887" algn="just">
              <a:spcBef>
                <a:spcPct val="20000"/>
              </a:spcBef>
              <a:defRPr/>
            </a:pPr>
            <a:endParaRPr lang="en-US" sz="1200" dirty="0">
              <a:cs typeface="Arial" pitchFamily="34" charset="0"/>
            </a:endParaRPr>
          </a:p>
        </p:txBody>
      </p:sp>
      <p:sp>
        <p:nvSpPr>
          <p:cNvPr id="19" name="Subtitle 6"/>
          <p:cNvSpPr txBox="1">
            <a:spLocks/>
          </p:cNvSpPr>
          <p:nvPr/>
        </p:nvSpPr>
        <p:spPr>
          <a:xfrm>
            <a:off x="828303" y="2100203"/>
            <a:ext cx="2977712" cy="3697011"/>
          </a:xfrm>
          <a:prstGeom prst="rect">
            <a:avLst/>
          </a:prstGeom>
          <a:noFill/>
        </p:spPr>
        <p:txBody>
          <a:bodyPr lIns="100770" tIns="50385" rIns="100770" bIns="50385">
            <a:normAutofit/>
          </a:bodyPr>
          <a:lstStyle/>
          <a:p>
            <a:pPr marL="171450" indent="-171450" algn="just">
              <a:spcBef>
                <a:spcPct val="20000"/>
              </a:spcBef>
              <a:buFont typeface="Arial" panose="020B0604020202020204" pitchFamily="34" charset="0"/>
              <a:buChar char="•"/>
              <a:defRPr/>
            </a:pPr>
            <a:r>
              <a:rPr lang="en-US" sz="1200" dirty="0" smtClean="0">
                <a:solidFill>
                  <a:schemeClr val="tx2"/>
                </a:solidFill>
                <a:latin typeface="+mj-lt"/>
                <a:cs typeface="Arial" pitchFamily="34" charset="0"/>
              </a:rPr>
              <a:t>Primary level health care</a:t>
            </a:r>
          </a:p>
          <a:p>
            <a:pPr marL="171450" indent="-171450">
              <a:buFont typeface="Arial" panose="020B0604020202020204" pitchFamily="34" charset="0"/>
              <a:buChar char="•"/>
            </a:pPr>
            <a:r>
              <a:rPr lang="en-IN" sz="1200" dirty="0" smtClean="0">
                <a:solidFill>
                  <a:schemeClr val="tx2"/>
                </a:solidFill>
                <a:latin typeface="+mj-lt"/>
              </a:rPr>
              <a:t>OPD-Daily Diagnosis</a:t>
            </a:r>
            <a:endParaRPr lang="en-IN" sz="1200" dirty="0">
              <a:solidFill>
                <a:schemeClr val="tx2"/>
              </a:solidFill>
              <a:latin typeface="+mj-lt"/>
            </a:endParaRPr>
          </a:p>
          <a:p>
            <a:pPr marL="171450" indent="-171450">
              <a:buFont typeface="Arial" panose="020B0604020202020204" pitchFamily="34" charset="0"/>
              <a:buChar char="•"/>
            </a:pPr>
            <a:r>
              <a:rPr lang="en-IN" sz="1200" dirty="0">
                <a:solidFill>
                  <a:schemeClr val="tx2"/>
                </a:solidFill>
                <a:latin typeface="+mj-lt"/>
              </a:rPr>
              <a:t>Pathology </a:t>
            </a:r>
            <a:r>
              <a:rPr lang="en-IN" sz="1200" dirty="0" smtClean="0">
                <a:solidFill>
                  <a:schemeClr val="tx2"/>
                </a:solidFill>
                <a:latin typeface="+mj-lt"/>
              </a:rPr>
              <a:t>Lab</a:t>
            </a:r>
            <a:endParaRPr lang="en-IN" sz="1200" dirty="0">
              <a:solidFill>
                <a:schemeClr val="tx2"/>
              </a:solidFill>
              <a:latin typeface="+mj-lt"/>
            </a:endParaRPr>
          </a:p>
          <a:p>
            <a:pPr marL="171450" indent="-171450">
              <a:buFont typeface="Arial" panose="020B0604020202020204" pitchFamily="34" charset="0"/>
              <a:buChar char="•"/>
            </a:pPr>
            <a:r>
              <a:rPr lang="en-IN" sz="1200" dirty="0">
                <a:solidFill>
                  <a:schemeClr val="tx2"/>
                </a:solidFill>
                <a:latin typeface="+mj-lt"/>
              </a:rPr>
              <a:t>Designated Microscopy Centre-Sputum tests of the suspected patients</a:t>
            </a:r>
            <a:r>
              <a:rPr lang="en-IN" sz="1200" dirty="0" smtClean="0">
                <a:solidFill>
                  <a:schemeClr val="tx2"/>
                </a:solidFill>
                <a:latin typeface="+mj-lt"/>
              </a:rPr>
              <a:t>.</a:t>
            </a:r>
            <a:endParaRPr lang="en-IN" sz="1200" dirty="0">
              <a:solidFill>
                <a:schemeClr val="tx2"/>
              </a:solidFill>
              <a:latin typeface="+mj-lt"/>
            </a:endParaRPr>
          </a:p>
          <a:p>
            <a:pPr marL="171450" indent="-171450">
              <a:buFont typeface="Arial" panose="020B0604020202020204" pitchFamily="34" charset="0"/>
              <a:buChar char="•"/>
            </a:pPr>
            <a:r>
              <a:rPr lang="en-IN" sz="1200" dirty="0">
                <a:solidFill>
                  <a:schemeClr val="tx2"/>
                </a:solidFill>
                <a:latin typeface="+mj-lt"/>
              </a:rPr>
              <a:t>DOTs Centre-Monitoring of the treatments-Daily Regimen</a:t>
            </a:r>
            <a:r>
              <a:rPr lang="en-IN" sz="1200" dirty="0" smtClean="0">
                <a:solidFill>
                  <a:schemeClr val="tx2"/>
                </a:solidFill>
                <a:latin typeface="+mj-lt"/>
              </a:rPr>
              <a:t>.</a:t>
            </a:r>
            <a:endParaRPr lang="en-IN" sz="1200" dirty="0">
              <a:solidFill>
                <a:schemeClr val="tx2"/>
              </a:solidFill>
              <a:latin typeface="+mj-lt"/>
            </a:endParaRPr>
          </a:p>
          <a:p>
            <a:pPr marL="171450" indent="-171450">
              <a:buFont typeface="Arial" panose="020B0604020202020204" pitchFamily="34" charset="0"/>
              <a:buChar char="•"/>
            </a:pPr>
            <a:r>
              <a:rPr lang="en-IN" sz="1200" dirty="0" smtClean="0">
                <a:solidFill>
                  <a:schemeClr val="tx2"/>
                </a:solidFill>
                <a:latin typeface="+mj-lt"/>
              </a:rPr>
              <a:t>Enrolment and follow up </a:t>
            </a:r>
            <a:r>
              <a:rPr lang="en-IN" sz="1200" dirty="0">
                <a:solidFill>
                  <a:schemeClr val="tx2"/>
                </a:solidFill>
                <a:latin typeface="+mj-lt"/>
              </a:rPr>
              <a:t>of TB </a:t>
            </a:r>
            <a:r>
              <a:rPr lang="en-IN" sz="1200" dirty="0" smtClean="0">
                <a:solidFill>
                  <a:schemeClr val="tx2"/>
                </a:solidFill>
                <a:latin typeface="+mj-lt"/>
              </a:rPr>
              <a:t>patients under </a:t>
            </a:r>
            <a:r>
              <a:rPr lang="en-IN" sz="1200" dirty="0" err="1" smtClean="0">
                <a:solidFill>
                  <a:schemeClr val="tx2"/>
                </a:solidFill>
                <a:latin typeface="+mj-lt"/>
              </a:rPr>
              <a:t>Nikshay</a:t>
            </a:r>
            <a:r>
              <a:rPr lang="en-IN" sz="1200" dirty="0" smtClean="0">
                <a:solidFill>
                  <a:schemeClr val="tx2"/>
                </a:solidFill>
                <a:latin typeface="+mj-lt"/>
              </a:rPr>
              <a:t>.</a:t>
            </a:r>
            <a:endParaRPr lang="en-IN" sz="1200" dirty="0">
              <a:solidFill>
                <a:schemeClr val="tx2"/>
              </a:solidFill>
              <a:latin typeface="+mj-lt"/>
            </a:endParaRPr>
          </a:p>
          <a:p>
            <a:pPr marL="171450" indent="-171450">
              <a:buFont typeface="Arial" panose="020B0604020202020204" pitchFamily="34" charset="0"/>
              <a:buChar char="•"/>
            </a:pPr>
            <a:r>
              <a:rPr lang="en-IN" sz="1200" dirty="0" smtClean="0">
                <a:solidFill>
                  <a:schemeClr val="tx2"/>
                </a:solidFill>
                <a:latin typeface="+mj-lt"/>
              </a:rPr>
              <a:t>Counselling &amp; Refer </a:t>
            </a:r>
            <a:r>
              <a:rPr lang="en-IN" sz="1200" dirty="0">
                <a:solidFill>
                  <a:schemeClr val="tx2"/>
                </a:solidFill>
                <a:latin typeface="+mj-lt"/>
              </a:rPr>
              <a:t>of patients to ICTC Centre for </a:t>
            </a:r>
            <a:r>
              <a:rPr lang="en-IN" sz="1200" dirty="0" smtClean="0">
                <a:solidFill>
                  <a:schemeClr val="tx2"/>
                </a:solidFill>
                <a:latin typeface="+mj-lt"/>
              </a:rPr>
              <a:t>HIV/AIDS </a:t>
            </a:r>
            <a:r>
              <a:rPr lang="en-IN" sz="1200" dirty="0">
                <a:solidFill>
                  <a:schemeClr val="tx2"/>
                </a:solidFill>
                <a:latin typeface="+mj-lt"/>
              </a:rPr>
              <a:t>test</a:t>
            </a:r>
            <a:r>
              <a:rPr lang="en-IN" sz="1200" dirty="0" smtClean="0">
                <a:solidFill>
                  <a:schemeClr val="tx2"/>
                </a:solidFill>
                <a:latin typeface="+mj-lt"/>
              </a:rPr>
              <a:t>.</a:t>
            </a:r>
            <a:endParaRPr lang="en-IN" sz="1200" dirty="0">
              <a:solidFill>
                <a:schemeClr val="tx2"/>
              </a:solidFill>
              <a:latin typeface="+mj-lt"/>
            </a:endParaRPr>
          </a:p>
          <a:p>
            <a:pPr marL="171450" indent="-171450">
              <a:buFont typeface="Arial" panose="020B0604020202020204" pitchFamily="34" charset="0"/>
              <a:buChar char="•"/>
            </a:pPr>
            <a:r>
              <a:rPr lang="en-IN" sz="1200" dirty="0">
                <a:solidFill>
                  <a:schemeClr val="tx2"/>
                </a:solidFill>
                <a:latin typeface="+mj-lt"/>
              </a:rPr>
              <a:t>Address verification of the registered patients through home visits by health workers.</a:t>
            </a:r>
          </a:p>
          <a:p>
            <a:pPr marL="377887" indent="-377887" algn="just">
              <a:spcBef>
                <a:spcPct val="20000"/>
              </a:spcBef>
              <a:defRPr/>
            </a:pPr>
            <a:endParaRPr lang="en-US" sz="1200" dirty="0" smtClean="0">
              <a:solidFill>
                <a:schemeClr val="tx2"/>
              </a:solidFill>
              <a:latin typeface="+mj-lt"/>
              <a:cs typeface="Arial" pitchFamily="34" charset="0"/>
            </a:endParaRPr>
          </a:p>
          <a:p>
            <a:pPr marL="377887" indent="-377887" algn="just">
              <a:spcBef>
                <a:spcPct val="20000"/>
              </a:spcBef>
              <a:defRPr/>
            </a:pPr>
            <a:endParaRPr lang="en-US" sz="1200" dirty="0">
              <a:solidFill>
                <a:schemeClr val="tx2"/>
              </a:solidFill>
              <a:latin typeface="+mj-lt"/>
              <a:cs typeface="Arial" pitchFamily="34" charset="0"/>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57" y="4932462"/>
            <a:ext cx="3754286" cy="2512270"/>
          </a:xfrm>
          <a:prstGeom prst="rect">
            <a:avLst/>
          </a:prstGeom>
          <a:ln w="76200" cap="sq">
            <a:solidFill>
              <a:schemeClr val="accent6">
                <a:lumMod val="50000"/>
              </a:schemeClr>
            </a:solidFill>
            <a:prstDash val="solid"/>
            <a:miter lim="800000"/>
          </a:ln>
          <a:effectLst>
            <a:outerShdw blurRad="50800" dist="38100" dir="2700000" algn="tl" rotWithShape="0">
              <a:prstClr val="black">
                <a:alpha val="40000"/>
              </a:prstClr>
            </a:outerShdw>
          </a:effectLst>
        </p:spPr>
      </p:pic>
      <p:sp>
        <p:nvSpPr>
          <p:cNvPr id="2" name="Oval 1"/>
          <p:cNvSpPr/>
          <p:nvPr/>
        </p:nvSpPr>
        <p:spPr>
          <a:xfrm>
            <a:off x="3806015" y="1572381"/>
            <a:ext cx="4583128" cy="4440201"/>
          </a:xfrm>
          <a:prstGeom prst="ellipse">
            <a:avLst/>
          </a:prstGeom>
          <a:solidFill>
            <a:schemeClr val="accent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C:\Users\samsung\Desktop\New folder\IMG-20190214-WA0035.jpg"/>
          <p:cNvPicPr>
            <a:picLocks noChangeAspect="1" noChangeArrowheads="1"/>
          </p:cNvPicPr>
          <p:nvPr/>
        </p:nvPicPr>
        <p:blipFill>
          <a:blip r:embed="rId4" cstate="print"/>
          <a:srcRect/>
          <a:stretch>
            <a:fillRect/>
          </a:stretch>
        </p:blipFill>
        <p:spPr bwMode="auto">
          <a:xfrm>
            <a:off x="4055857" y="1836118"/>
            <a:ext cx="3994163" cy="3841027"/>
          </a:xfrm>
          <a:prstGeom prst="round2DiagRect">
            <a:avLst>
              <a:gd name="adj1" fmla="val 50000"/>
              <a:gd name="adj2" fmla="val 50000"/>
            </a:avLst>
          </a:prstGeom>
          <a:ln w="38100" cap="sq">
            <a:solidFill>
              <a:srgbClr val="FFFFFF"/>
            </a:solidFill>
            <a:miter lim="800000"/>
          </a:ln>
          <a:effectLst>
            <a:outerShdw blurRad="50800" dist="38100" dir="8100000" algn="tr" rotWithShape="0">
              <a:prstClr val="black">
                <a:alpha val="40000"/>
              </a:prstClr>
            </a:outerShdw>
          </a:effectLst>
        </p:spPr>
      </p:pic>
      <p:graphicFrame>
        <p:nvGraphicFramePr>
          <p:cNvPr id="25" name="Table 24"/>
          <p:cNvGraphicFramePr>
            <a:graphicFrameLocks noGrp="1"/>
          </p:cNvGraphicFramePr>
          <p:nvPr>
            <p:extLst>
              <p:ext uri="{D42A27DB-BD31-4B8C-83A1-F6EECF244321}">
                <p14:modId xmlns:p14="http://schemas.microsoft.com/office/powerpoint/2010/main" val="429687263"/>
              </p:ext>
            </p:extLst>
          </p:nvPr>
        </p:nvGraphicFramePr>
        <p:xfrm>
          <a:off x="986647" y="7596758"/>
          <a:ext cx="6466391" cy="1488106"/>
        </p:xfrm>
        <a:graphic>
          <a:graphicData uri="http://schemas.openxmlformats.org/drawingml/2006/table">
            <a:tbl>
              <a:tblPr/>
              <a:tblGrid>
                <a:gridCol w="3719277">
                  <a:extLst>
                    <a:ext uri="{9D8B030D-6E8A-4147-A177-3AD203B41FA5}">
                      <a16:colId xmlns:a16="http://schemas.microsoft.com/office/drawing/2014/main" val="20000"/>
                    </a:ext>
                  </a:extLst>
                </a:gridCol>
                <a:gridCol w="1049652">
                  <a:extLst>
                    <a:ext uri="{9D8B030D-6E8A-4147-A177-3AD203B41FA5}">
                      <a16:colId xmlns:a16="http://schemas.microsoft.com/office/drawing/2014/main" val="20001"/>
                    </a:ext>
                  </a:extLst>
                </a:gridCol>
                <a:gridCol w="647810">
                  <a:extLst>
                    <a:ext uri="{9D8B030D-6E8A-4147-A177-3AD203B41FA5}">
                      <a16:colId xmlns:a16="http://schemas.microsoft.com/office/drawing/2014/main" val="20002"/>
                    </a:ext>
                  </a:extLst>
                </a:gridCol>
                <a:gridCol w="1049652">
                  <a:extLst>
                    <a:ext uri="{9D8B030D-6E8A-4147-A177-3AD203B41FA5}">
                      <a16:colId xmlns:a16="http://schemas.microsoft.com/office/drawing/2014/main" val="20003"/>
                    </a:ext>
                  </a:extLst>
                </a:gridCol>
              </a:tblGrid>
              <a:tr h="111374">
                <a:tc>
                  <a:txBody>
                    <a:bodyPr/>
                    <a:lstStyle/>
                    <a:p>
                      <a:pPr indent="153035">
                        <a:lnSpc>
                          <a:spcPct val="115000"/>
                        </a:lnSpc>
                        <a:spcAft>
                          <a:spcPts val="0"/>
                        </a:spcAft>
                      </a:pPr>
                      <a:r>
                        <a:rPr lang="en-IN" sz="1100" b="1" dirty="0" smtClean="0">
                          <a:solidFill>
                            <a:srgbClr val="000000"/>
                          </a:solidFill>
                          <a:latin typeface="Times New Roman" pitchFamily="18" charset="0"/>
                          <a:ea typeface="Times New Roman"/>
                          <a:cs typeface="Times New Roman" pitchFamily="18" charset="0"/>
                        </a:rPr>
                        <a:t>Indicators</a:t>
                      </a:r>
                      <a:endParaRPr lang="en-IN" sz="1100" b="1"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nSpc>
                          <a:spcPct val="115000"/>
                        </a:lnSpc>
                        <a:spcAft>
                          <a:spcPts val="0"/>
                        </a:spcAft>
                      </a:pPr>
                      <a:r>
                        <a:rPr lang="en-IN" sz="1100" b="1" dirty="0" err="1" smtClean="0">
                          <a:solidFill>
                            <a:srgbClr val="000000"/>
                          </a:solidFill>
                          <a:latin typeface="Times New Roman" pitchFamily="18" charset="0"/>
                          <a:ea typeface="Times New Roman"/>
                          <a:cs typeface="Times New Roman" pitchFamily="18" charset="0"/>
                        </a:rPr>
                        <a:t>Salarpur</a:t>
                      </a:r>
                      <a:endParaRPr lang="en-IN" sz="1100" b="1"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nSpc>
                          <a:spcPct val="115000"/>
                        </a:lnSpc>
                        <a:spcAft>
                          <a:spcPts val="0"/>
                        </a:spcAft>
                      </a:pPr>
                      <a:r>
                        <a:rPr lang="en-IN" sz="1100" b="1" dirty="0">
                          <a:solidFill>
                            <a:srgbClr val="000000"/>
                          </a:solidFill>
                          <a:latin typeface="Times New Roman" pitchFamily="18" charset="0"/>
                          <a:ea typeface="Times New Roman"/>
                          <a:cs typeface="Times New Roman" pitchFamily="18" charset="0"/>
                        </a:rPr>
                        <a:t>Sec10</a:t>
                      </a:r>
                      <a:endParaRPr lang="en-IN" sz="1100" b="1"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nSpc>
                          <a:spcPct val="115000"/>
                        </a:lnSpc>
                        <a:spcAft>
                          <a:spcPts val="0"/>
                        </a:spcAft>
                      </a:pPr>
                      <a:r>
                        <a:rPr lang="en-IN" sz="1100" b="1" dirty="0">
                          <a:solidFill>
                            <a:srgbClr val="000000"/>
                          </a:solidFill>
                          <a:latin typeface="Times New Roman" pitchFamily="18" charset="0"/>
                          <a:ea typeface="Times New Roman"/>
                          <a:cs typeface="Times New Roman" pitchFamily="18" charset="0"/>
                        </a:rPr>
                        <a:t>Total</a:t>
                      </a:r>
                      <a:endParaRPr lang="en-IN" sz="1100" b="1"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0"/>
                  </a:ext>
                </a:extLst>
              </a:tr>
              <a:tr h="35264">
                <a:tc>
                  <a:txBody>
                    <a:bodyPr/>
                    <a:lstStyle/>
                    <a:p>
                      <a:pPr>
                        <a:lnSpc>
                          <a:spcPct val="115000"/>
                        </a:lnSpc>
                        <a:spcAft>
                          <a:spcPts val="0"/>
                        </a:spcAft>
                      </a:pPr>
                      <a:r>
                        <a:rPr lang="en-IN" sz="1100" b="1" dirty="0">
                          <a:solidFill>
                            <a:srgbClr val="000000"/>
                          </a:solidFill>
                          <a:latin typeface="Times New Roman" pitchFamily="18" charset="0"/>
                          <a:ea typeface="Times New Roman"/>
                          <a:cs typeface="Times New Roman" pitchFamily="18" charset="0"/>
                        </a:rPr>
                        <a:t>Number of Patient in OPD.</a:t>
                      </a:r>
                      <a:endParaRPr lang="en-IN" sz="1100" b="1"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indent="152400">
                        <a:lnSpc>
                          <a:spcPct val="115000"/>
                        </a:lnSpc>
                        <a:spcAft>
                          <a:spcPts val="0"/>
                        </a:spcAft>
                      </a:pPr>
                      <a:r>
                        <a:rPr lang="en-IN" sz="1100" b="0" dirty="0" smtClean="0">
                          <a:latin typeface="Times New Roman" pitchFamily="18" charset="0"/>
                          <a:ea typeface="Times New Roman"/>
                          <a:cs typeface="Times New Roman" pitchFamily="18" charset="0"/>
                        </a:rPr>
                        <a:t>4288</a:t>
                      </a:r>
                      <a:endParaRPr lang="en-IN" sz="1100" b="0"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15000"/>
                        </a:lnSpc>
                        <a:spcAft>
                          <a:spcPts val="0"/>
                        </a:spcAft>
                      </a:pPr>
                      <a:r>
                        <a:rPr lang="en-IN" sz="1100" b="0" dirty="0" smtClean="0">
                          <a:latin typeface="Times New Roman" pitchFamily="18" charset="0"/>
                          <a:ea typeface="Times New Roman"/>
                          <a:cs typeface="Times New Roman" pitchFamily="18" charset="0"/>
                        </a:rPr>
                        <a:t>9226</a:t>
                      </a:r>
                      <a:endParaRPr lang="en-IN" sz="1100" b="0"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15000"/>
                        </a:lnSpc>
                        <a:spcAft>
                          <a:spcPts val="0"/>
                        </a:spcAft>
                      </a:pPr>
                      <a:r>
                        <a:rPr lang="en-IN" sz="1100" b="0" dirty="0" smtClean="0">
                          <a:latin typeface="Times New Roman" pitchFamily="18" charset="0"/>
                          <a:ea typeface="Times New Roman"/>
                          <a:cs typeface="Times New Roman" pitchFamily="18" charset="0"/>
                        </a:rPr>
                        <a:t>13514</a:t>
                      </a:r>
                      <a:endParaRPr lang="en-IN" sz="1100" b="0"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1"/>
                  </a:ext>
                </a:extLst>
              </a:tr>
              <a:tr h="103170">
                <a:tc>
                  <a:txBody>
                    <a:bodyPr/>
                    <a:lstStyle/>
                    <a:p>
                      <a:pPr>
                        <a:lnSpc>
                          <a:spcPct val="115000"/>
                        </a:lnSpc>
                        <a:spcAft>
                          <a:spcPts val="0"/>
                        </a:spcAft>
                      </a:pPr>
                      <a:r>
                        <a:rPr lang="en-IN" sz="1100" b="1" dirty="0">
                          <a:solidFill>
                            <a:srgbClr val="000000"/>
                          </a:solidFill>
                          <a:latin typeface="Times New Roman" pitchFamily="18" charset="0"/>
                          <a:ea typeface="Times New Roman"/>
                          <a:cs typeface="Times New Roman" pitchFamily="18" charset="0"/>
                        </a:rPr>
                        <a:t>No. of suspect examined</a:t>
                      </a:r>
                      <a:endParaRPr lang="en-IN" sz="1100" b="1"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indent="152400">
                        <a:lnSpc>
                          <a:spcPct val="115000"/>
                        </a:lnSpc>
                        <a:spcAft>
                          <a:spcPts val="0"/>
                        </a:spcAft>
                      </a:pPr>
                      <a:r>
                        <a:rPr lang="en-IN" sz="1100" b="0" dirty="0" smtClean="0">
                          <a:latin typeface="Times New Roman" pitchFamily="18" charset="0"/>
                          <a:ea typeface="Times New Roman"/>
                          <a:cs typeface="Times New Roman" pitchFamily="18" charset="0"/>
                        </a:rPr>
                        <a:t>858</a:t>
                      </a:r>
                      <a:endParaRPr lang="en-IN" sz="1100" b="0"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15000"/>
                        </a:lnSpc>
                        <a:spcAft>
                          <a:spcPts val="0"/>
                        </a:spcAft>
                      </a:pPr>
                      <a:r>
                        <a:rPr lang="en-IN" sz="1100" b="0" dirty="0" smtClean="0">
                          <a:latin typeface="Times New Roman" pitchFamily="18" charset="0"/>
                          <a:ea typeface="Times New Roman"/>
                          <a:cs typeface="Times New Roman" pitchFamily="18" charset="0"/>
                        </a:rPr>
                        <a:t>1143</a:t>
                      </a:r>
                      <a:endParaRPr lang="en-IN" sz="1100" b="0"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15000"/>
                        </a:lnSpc>
                        <a:spcAft>
                          <a:spcPts val="0"/>
                        </a:spcAft>
                      </a:pPr>
                      <a:r>
                        <a:rPr lang="en-IN" sz="1100" b="0" dirty="0" smtClean="0">
                          <a:latin typeface="Times New Roman" pitchFamily="18" charset="0"/>
                          <a:ea typeface="Times New Roman"/>
                          <a:cs typeface="Times New Roman" pitchFamily="18" charset="0"/>
                        </a:rPr>
                        <a:t>2001</a:t>
                      </a:r>
                      <a:endParaRPr lang="en-IN" sz="1100" b="0"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2"/>
                  </a:ext>
                </a:extLst>
              </a:tr>
              <a:tr h="243084">
                <a:tc>
                  <a:txBody>
                    <a:bodyPr/>
                    <a:lstStyle/>
                    <a:p>
                      <a:pPr>
                        <a:lnSpc>
                          <a:spcPct val="115000"/>
                        </a:lnSpc>
                        <a:spcAft>
                          <a:spcPts val="0"/>
                        </a:spcAft>
                      </a:pPr>
                      <a:r>
                        <a:rPr lang="en-IN" sz="1100" b="1" dirty="0" err="1">
                          <a:solidFill>
                            <a:srgbClr val="000000"/>
                          </a:solidFill>
                          <a:latin typeface="Times New Roman" pitchFamily="18" charset="0"/>
                          <a:ea typeface="Times New Roman"/>
                          <a:cs typeface="Times New Roman" pitchFamily="18" charset="0"/>
                        </a:rPr>
                        <a:t>No.of</a:t>
                      </a:r>
                      <a:r>
                        <a:rPr lang="en-IN" sz="1100" b="1" dirty="0">
                          <a:solidFill>
                            <a:srgbClr val="000000"/>
                          </a:solidFill>
                          <a:latin typeface="Times New Roman" pitchFamily="18" charset="0"/>
                          <a:ea typeface="Times New Roman"/>
                          <a:cs typeface="Times New Roman" pitchFamily="18" charset="0"/>
                        </a:rPr>
                        <a:t> Smear positive cases among   suspect.</a:t>
                      </a:r>
                      <a:endParaRPr lang="en-IN" sz="1100" b="1"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indent="152400">
                        <a:lnSpc>
                          <a:spcPct val="115000"/>
                        </a:lnSpc>
                        <a:spcAft>
                          <a:spcPts val="0"/>
                        </a:spcAft>
                      </a:pPr>
                      <a:r>
                        <a:rPr lang="en-IN" sz="1100" b="0" dirty="0" smtClean="0">
                          <a:latin typeface="Times New Roman" pitchFamily="18" charset="0"/>
                          <a:ea typeface="Times New Roman"/>
                          <a:cs typeface="Times New Roman" pitchFamily="18" charset="0"/>
                        </a:rPr>
                        <a:t>127</a:t>
                      </a:r>
                      <a:endParaRPr lang="en-IN" sz="1100" b="0"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15000"/>
                        </a:lnSpc>
                        <a:spcAft>
                          <a:spcPts val="0"/>
                        </a:spcAft>
                      </a:pPr>
                      <a:r>
                        <a:rPr lang="en-IN" sz="1100" b="0" dirty="0" smtClean="0">
                          <a:latin typeface="Times New Roman" pitchFamily="18" charset="0"/>
                          <a:ea typeface="Times New Roman"/>
                          <a:cs typeface="Times New Roman" pitchFamily="18" charset="0"/>
                        </a:rPr>
                        <a:t>185</a:t>
                      </a:r>
                      <a:endParaRPr lang="en-IN" sz="1100" b="0"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15000"/>
                        </a:lnSpc>
                        <a:spcAft>
                          <a:spcPts val="0"/>
                        </a:spcAft>
                      </a:pPr>
                      <a:r>
                        <a:rPr lang="en-IN" sz="1100" b="0" dirty="0" smtClean="0">
                          <a:latin typeface="Times New Roman" pitchFamily="18" charset="0"/>
                          <a:ea typeface="Times New Roman"/>
                          <a:cs typeface="Times New Roman" pitchFamily="18" charset="0"/>
                        </a:rPr>
                        <a:t>312</a:t>
                      </a:r>
                      <a:endParaRPr lang="en-IN" sz="1100" b="0"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3"/>
                  </a:ext>
                </a:extLst>
              </a:tr>
              <a:tr h="208650">
                <a:tc>
                  <a:txBody>
                    <a:bodyPr/>
                    <a:lstStyle/>
                    <a:p>
                      <a:pPr>
                        <a:lnSpc>
                          <a:spcPct val="115000"/>
                        </a:lnSpc>
                        <a:spcAft>
                          <a:spcPts val="0"/>
                        </a:spcAft>
                      </a:pPr>
                      <a:r>
                        <a:rPr lang="en-IN" sz="1100" b="1" dirty="0">
                          <a:solidFill>
                            <a:srgbClr val="000000"/>
                          </a:solidFill>
                          <a:latin typeface="Times New Roman" pitchFamily="18" charset="0"/>
                          <a:ea typeface="Times New Roman"/>
                          <a:cs typeface="Times New Roman" pitchFamily="18" charset="0"/>
                        </a:rPr>
                        <a:t>% of Smear  positive cases among suspect.</a:t>
                      </a:r>
                      <a:endParaRPr lang="en-IN" sz="1100" b="1"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indent="152400">
                        <a:lnSpc>
                          <a:spcPct val="115000"/>
                        </a:lnSpc>
                        <a:spcAft>
                          <a:spcPts val="0"/>
                        </a:spcAft>
                      </a:pPr>
                      <a:r>
                        <a:rPr lang="en-IN" sz="1100" b="0" dirty="0" smtClean="0">
                          <a:latin typeface="Times New Roman" pitchFamily="18" charset="0"/>
                          <a:ea typeface="Times New Roman"/>
                          <a:cs typeface="Times New Roman" pitchFamily="18" charset="0"/>
                        </a:rPr>
                        <a:t>14.8%</a:t>
                      </a:r>
                      <a:endParaRPr lang="en-IN" sz="1100" b="0"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indent="152400">
                        <a:lnSpc>
                          <a:spcPct val="115000"/>
                        </a:lnSpc>
                        <a:spcAft>
                          <a:spcPts val="0"/>
                        </a:spcAft>
                      </a:pPr>
                      <a:r>
                        <a:rPr lang="en-IN" sz="1100" b="0" dirty="0" smtClean="0">
                          <a:latin typeface="Times New Roman" pitchFamily="18" charset="0"/>
                          <a:ea typeface="Times New Roman"/>
                          <a:cs typeface="Times New Roman" pitchFamily="18" charset="0"/>
                        </a:rPr>
                        <a:t>16.2%</a:t>
                      </a:r>
                      <a:endParaRPr lang="en-IN" sz="1100" b="0"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indent="152400" algn="ctr">
                        <a:lnSpc>
                          <a:spcPct val="115000"/>
                        </a:lnSpc>
                        <a:spcAft>
                          <a:spcPts val="0"/>
                        </a:spcAft>
                      </a:pPr>
                      <a:r>
                        <a:rPr lang="en-IN" sz="1100" b="0" dirty="0" smtClean="0">
                          <a:latin typeface="Times New Roman" pitchFamily="18" charset="0"/>
                          <a:ea typeface="Times New Roman"/>
                          <a:cs typeface="Times New Roman" pitchFamily="18" charset="0"/>
                        </a:rPr>
                        <a:t>15.5%</a:t>
                      </a:r>
                      <a:endParaRPr lang="en-IN" sz="1100" b="0"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4"/>
                  </a:ext>
                </a:extLst>
              </a:tr>
              <a:tr h="246224">
                <a:tc>
                  <a:txBody>
                    <a:bodyPr/>
                    <a:lstStyle/>
                    <a:p>
                      <a:pPr>
                        <a:lnSpc>
                          <a:spcPct val="115000"/>
                        </a:lnSpc>
                        <a:spcAft>
                          <a:spcPts val="0"/>
                        </a:spcAft>
                      </a:pPr>
                      <a:r>
                        <a:rPr lang="en-IN" sz="1100" b="1">
                          <a:solidFill>
                            <a:srgbClr val="000000"/>
                          </a:solidFill>
                          <a:latin typeface="Times New Roman" pitchFamily="18" charset="0"/>
                          <a:ea typeface="Times New Roman"/>
                          <a:cs typeface="Times New Roman" pitchFamily="18" charset="0"/>
                        </a:rPr>
                        <a:t>New Smear Sputum Positive diagnosed.</a:t>
                      </a:r>
                      <a:endParaRPr lang="en-IN" sz="1100" b="1">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indent="152400">
                        <a:lnSpc>
                          <a:spcPct val="115000"/>
                        </a:lnSpc>
                        <a:spcAft>
                          <a:spcPts val="0"/>
                        </a:spcAft>
                      </a:pPr>
                      <a:r>
                        <a:rPr lang="en-IN" sz="1100" b="0" dirty="0" smtClean="0">
                          <a:latin typeface="Times New Roman" pitchFamily="18" charset="0"/>
                          <a:ea typeface="Times New Roman"/>
                          <a:cs typeface="Times New Roman" pitchFamily="18" charset="0"/>
                        </a:rPr>
                        <a:t>108</a:t>
                      </a:r>
                      <a:endParaRPr lang="en-IN" sz="1100" b="0"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15000"/>
                        </a:lnSpc>
                        <a:spcAft>
                          <a:spcPts val="0"/>
                        </a:spcAft>
                      </a:pPr>
                      <a:r>
                        <a:rPr lang="en-IN" sz="1100" b="0" dirty="0" smtClean="0">
                          <a:latin typeface="Times New Roman" pitchFamily="18" charset="0"/>
                          <a:ea typeface="Times New Roman"/>
                          <a:cs typeface="Times New Roman" pitchFamily="18" charset="0"/>
                        </a:rPr>
                        <a:t>144</a:t>
                      </a:r>
                      <a:endParaRPr lang="en-IN" sz="1100" b="0"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15000"/>
                        </a:lnSpc>
                        <a:spcAft>
                          <a:spcPts val="0"/>
                        </a:spcAft>
                      </a:pPr>
                      <a:r>
                        <a:rPr lang="en-IN" sz="1100" b="0" dirty="0" smtClean="0">
                          <a:latin typeface="Times New Roman" pitchFamily="18" charset="0"/>
                          <a:ea typeface="Times New Roman"/>
                          <a:cs typeface="Times New Roman" pitchFamily="18" charset="0"/>
                        </a:rPr>
                        <a:t>252</a:t>
                      </a:r>
                      <a:endParaRPr lang="en-IN" sz="1100" b="0"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5"/>
                  </a:ext>
                </a:extLst>
              </a:tr>
              <a:tr h="211790">
                <a:tc>
                  <a:txBody>
                    <a:bodyPr/>
                    <a:lstStyle/>
                    <a:p>
                      <a:pPr>
                        <a:lnSpc>
                          <a:spcPct val="115000"/>
                        </a:lnSpc>
                        <a:spcAft>
                          <a:spcPts val="0"/>
                        </a:spcAft>
                      </a:pPr>
                      <a:r>
                        <a:rPr lang="en-IN" sz="1100" b="1" dirty="0">
                          <a:solidFill>
                            <a:srgbClr val="000000"/>
                          </a:solidFill>
                          <a:latin typeface="Times New Roman" pitchFamily="18" charset="0"/>
                          <a:ea typeface="Times New Roman"/>
                          <a:cs typeface="Times New Roman" pitchFamily="18" charset="0"/>
                        </a:rPr>
                        <a:t>Total  patient registered for treatment.</a:t>
                      </a:r>
                      <a:endParaRPr lang="en-IN" sz="1100" b="1"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indent="152400">
                        <a:lnSpc>
                          <a:spcPct val="115000"/>
                        </a:lnSpc>
                        <a:spcAft>
                          <a:spcPts val="0"/>
                        </a:spcAft>
                      </a:pPr>
                      <a:r>
                        <a:rPr lang="en-IN" sz="1100" b="0" dirty="0" smtClean="0">
                          <a:latin typeface="Times New Roman" pitchFamily="18" charset="0"/>
                          <a:ea typeface="Times New Roman"/>
                          <a:cs typeface="Times New Roman" pitchFamily="18" charset="0"/>
                        </a:rPr>
                        <a:t>312</a:t>
                      </a:r>
                      <a:endParaRPr lang="en-IN" sz="1100" b="0"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15000"/>
                        </a:lnSpc>
                        <a:spcAft>
                          <a:spcPts val="0"/>
                        </a:spcAft>
                      </a:pPr>
                      <a:r>
                        <a:rPr lang="en-IN" sz="1100" b="0" dirty="0" smtClean="0">
                          <a:latin typeface="Times New Roman" pitchFamily="18" charset="0"/>
                          <a:ea typeface="Times New Roman"/>
                          <a:cs typeface="Times New Roman" pitchFamily="18" charset="0"/>
                        </a:rPr>
                        <a:t>517</a:t>
                      </a:r>
                      <a:endParaRPr lang="en-IN" sz="1100" b="0"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15000"/>
                        </a:lnSpc>
                        <a:spcAft>
                          <a:spcPts val="0"/>
                        </a:spcAft>
                      </a:pPr>
                      <a:r>
                        <a:rPr lang="en-IN" sz="1100" b="0" dirty="0" smtClean="0">
                          <a:latin typeface="Times New Roman" pitchFamily="18" charset="0"/>
                          <a:ea typeface="Times New Roman"/>
                          <a:cs typeface="Times New Roman" pitchFamily="18" charset="0"/>
                        </a:rPr>
                        <a:t>829</a:t>
                      </a:r>
                      <a:endParaRPr lang="en-IN" sz="1100" b="0" dirty="0">
                        <a:latin typeface="Times New Roman" pitchFamily="18" charset="0"/>
                        <a:ea typeface="Times New Roman"/>
                        <a:cs typeface="Times New Roman" pitchFamily="18" charset="0"/>
                      </a:endParaRPr>
                    </a:p>
                  </a:txBody>
                  <a:tcPr marL="55859" marR="55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6"/>
                  </a:ext>
                </a:extLst>
              </a:tr>
            </a:tbl>
          </a:graphicData>
        </a:graphic>
      </p:graphicFrame>
      <p:sp>
        <p:nvSpPr>
          <p:cNvPr id="26" name="Rectangle 2"/>
          <p:cNvSpPr>
            <a:spLocks noChangeArrowheads="1"/>
          </p:cNvSpPr>
          <p:nvPr/>
        </p:nvSpPr>
        <p:spPr bwMode="auto">
          <a:xfrm>
            <a:off x="4780763" y="6761862"/>
            <a:ext cx="2672276" cy="840418"/>
          </a:xfrm>
          <a:prstGeom prst="rect">
            <a:avLst/>
          </a:prstGeom>
          <a:noFill/>
          <a:ln w="9525">
            <a:noFill/>
            <a:miter lim="800000"/>
            <a:headEnd/>
            <a:tailEnd/>
          </a:ln>
          <a:effectLst/>
        </p:spPr>
        <p:txBody>
          <a:bodyPr vert="horz" wrap="square" lIns="100770" tIns="50385" rIns="100770" bIns="50385" numCol="1" anchor="ctr" anchorCtr="0" compatLnSpc="1">
            <a:prstTxWarp prst="textNoShape">
              <a:avLst/>
            </a:prstTxWarp>
            <a:spAutoFit/>
          </a:bodyPr>
          <a:lstStyle/>
          <a:p>
            <a:pPr algn="r" fontAlgn="base">
              <a:spcBef>
                <a:spcPct val="0"/>
              </a:spcBef>
              <a:spcAft>
                <a:spcPct val="0"/>
              </a:spcAft>
            </a:pPr>
            <a:r>
              <a:rPr lang="en-US" sz="1600" b="1" dirty="0" smtClean="0">
                <a:solidFill>
                  <a:schemeClr val="accent6">
                    <a:lumMod val="50000"/>
                  </a:schemeClr>
                </a:solidFill>
                <a:latin typeface="Times New Roman" pitchFamily="18" charset="0"/>
                <a:ea typeface="Times New Roman" pitchFamily="18" charset="0"/>
                <a:cs typeface="Times New Roman" pitchFamily="18" charset="0"/>
              </a:rPr>
              <a:t>Case Detection</a:t>
            </a:r>
          </a:p>
          <a:p>
            <a:pPr algn="r" fontAlgn="base">
              <a:spcBef>
                <a:spcPct val="0"/>
              </a:spcBef>
              <a:spcAft>
                <a:spcPct val="0"/>
              </a:spcAft>
            </a:pPr>
            <a:r>
              <a:rPr lang="en-US" sz="1600" b="1" dirty="0" smtClean="0">
                <a:solidFill>
                  <a:schemeClr val="accent6">
                    <a:lumMod val="50000"/>
                  </a:schemeClr>
                </a:solidFill>
                <a:latin typeface="Times New Roman" pitchFamily="18" charset="0"/>
                <a:ea typeface="Times New Roman" pitchFamily="18" charset="0"/>
                <a:cs typeface="Times New Roman" pitchFamily="18" charset="0"/>
              </a:rPr>
              <a:t>(1st January, 2019 to </a:t>
            </a:r>
          </a:p>
          <a:p>
            <a:pPr algn="r" fontAlgn="base">
              <a:spcBef>
                <a:spcPct val="0"/>
              </a:spcBef>
              <a:spcAft>
                <a:spcPct val="0"/>
              </a:spcAft>
            </a:pPr>
            <a:r>
              <a:rPr lang="en-US" sz="1600" b="1" dirty="0" smtClean="0">
                <a:solidFill>
                  <a:schemeClr val="accent6">
                    <a:lumMod val="50000"/>
                  </a:schemeClr>
                </a:solidFill>
                <a:latin typeface="Times New Roman" pitchFamily="18" charset="0"/>
                <a:ea typeface="Times New Roman" pitchFamily="18" charset="0"/>
                <a:cs typeface="Times New Roman" pitchFamily="18" charset="0"/>
              </a:rPr>
              <a:t>31st  December, 2019)</a:t>
            </a:r>
            <a:endParaRPr lang="en-US" sz="1600" dirty="0" smtClean="0">
              <a:solidFill>
                <a:schemeClr val="accent6">
                  <a:lumMod val="50000"/>
                </a:schemeClr>
              </a:solidFill>
              <a:latin typeface="Times New Roman" pitchFamily="18" charset="0"/>
              <a:cs typeface="Times New Roman" pitchFamily="18" charset="0"/>
            </a:endParaRPr>
          </a:p>
        </p:txBody>
      </p:sp>
      <p:pic>
        <p:nvPicPr>
          <p:cNvPr id="31" name="Picture 4" descr="C:\Users\samsung\Desktop\New folder\IMG-20191003-WA0006.jpg"/>
          <p:cNvPicPr>
            <a:picLocks noChangeAspect="1" noChangeArrowheads="1"/>
          </p:cNvPicPr>
          <p:nvPr/>
        </p:nvPicPr>
        <p:blipFill>
          <a:blip r:embed="rId5" cstate="print"/>
          <a:srcRect/>
          <a:stretch>
            <a:fillRect/>
          </a:stretch>
        </p:blipFill>
        <p:spPr bwMode="auto">
          <a:xfrm>
            <a:off x="280169" y="6269175"/>
            <a:ext cx="1628254" cy="1221191"/>
          </a:xfrm>
          <a:prstGeom prst="round2DiagRect">
            <a:avLst>
              <a:gd name="adj1" fmla="val 50000"/>
              <a:gd name="adj2" fmla="val 50000"/>
            </a:avLst>
          </a:prstGeom>
          <a:ln w="38100" cap="sq">
            <a:solidFill>
              <a:srgbClr val="00B050"/>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p:cNvSpPr/>
          <p:nvPr/>
        </p:nvSpPr>
        <p:spPr>
          <a:xfrm rot="10800000">
            <a:off x="3566317" y="0"/>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Parallelogram 20"/>
          <p:cNvSpPr/>
          <p:nvPr/>
        </p:nvSpPr>
        <p:spPr>
          <a:xfrm>
            <a:off x="4066383" y="0"/>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Parallelogram 21"/>
          <p:cNvSpPr/>
          <p:nvPr/>
        </p:nvSpPr>
        <p:spPr>
          <a:xfrm>
            <a:off x="-219897" y="0"/>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Parallelogram 27"/>
          <p:cNvSpPr/>
          <p:nvPr/>
        </p:nvSpPr>
        <p:spPr>
          <a:xfrm>
            <a:off x="-577087" y="9363898"/>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sosceles Triangle 28"/>
          <p:cNvSpPr/>
          <p:nvPr/>
        </p:nvSpPr>
        <p:spPr>
          <a:xfrm>
            <a:off x="3780631" y="9363898"/>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Parallelogram 29"/>
          <p:cNvSpPr/>
          <p:nvPr/>
        </p:nvSpPr>
        <p:spPr>
          <a:xfrm>
            <a:off x="3852069" y="10072758"/>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
          <p:cNvPicPr>
            <a:picLocks noChangeAspect="1" noChangeArrowheads="1"/>
          </p:cNvPicPr>
          <p:nvPr/>
        </p:nvPicPr>
        <p:blipFill>
          <a:blip r:embed="rId2" cstate="print"/>
          <a:srcRect/>
          <a:stretch>
            <a:fillRect/>
          </a:stretch>
        </p:blipFill>
        <p:spPr bwMode="auto">
          <a:xfrm>
            <a:off x="280169" y="9985739"/>
            <a:ext cx="428628" cy="378291"/>
          </a:xfrm>
          <a:prstGeom prst="rect">
            <a:avLst/>
          </a:prstGeom>
          <a:noFill/>
          <a:ln w="9525">
            <a:noFill/>
            <a:miter lim="800000"/>
            <a:headEnd/>
            <a:tailEnd/>
          </a:ln>
          <a:effectLst/>
        </p:spPr>
      </p:pic>
      <p:sp>
        <p:nvSpPr>
          <p:cNvPr id="33" name="Title 1"/>
          <p:cNvSpPr txBox="1">
            <a:spLocks/>
          </p:cNvSpPr>
          <p:nvPr/>
        </p:nvSpPr>
        <p:spPr>
          <a:xfrm>
            <a:off x="4210431" y="10078278"/>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i="0" u="none" strike="noStrike" kern="1200" cap="none" spc="0" normalizeH="0" baseline="0" noProof="0" dirty="0" smtClean="0">
                <a:ln>
                  <a:noFill/>
                </a:ln>
                <a:solidFill>
                  <a:schemeClr val="bg1"/>
                </a:solidFill>
                <a:effectLst/>
                <a:uLnTx/>
                <a:uFillTx/>
                <a:latin typeface="Papyrus" pitchFamily="66" charset="0"/>
                <a:ea typeface="+mj-ea"/>
                <a:cs typeface="+mj-cs"/>
              </a:rPr>
              <a:t>www.kneus.in</a:t>
            </a:r>
            <a:endParaRPr kumimoji="0" lang="en-IN" sz="12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4" name="Title 1"/>
          <p:cNvSpPr txBox="1">
            <a:spLocks/>
          </p:cNvSpPr>
          <p:nvPr/>
        </p:nvSpPr>
        <p:spPr>
          <a:xfrm>
            <a:off x="280169" y="10078277"/>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100" dirty="0" smtClean="0">
                <a:solidFill>
                  <a:schemeClr val="bg1"/>
                </a:solidFill>
                <a:latin typeface="Papyrus" pitchFamily="66" charset="0"/>
                <a:ea typeface="+mj-ea"/>
                <a:cs typeface="+mj-cs"/>
              </a:rPr>
              <a:t>Kusht  Niyantran Evum  Unmoolan Samiti</a:t>
            </a:r>
            <a:endParaRPr kumimoji="0" lang="en-IN" sz="11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5" name="Title 1"/>
          <p:cNvSpPr txBox="1">
            <a:spLocks/>
          </p:cNvSpPr>
          <p:nvPr/>
        </p:nvSpPr>
        <p:spPr>
          <a:xfrm>
            <a:off x="780235" y="1219965"/>
            <a:ext cx="6072229" cy="357191"/>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800080"/>
                </a:solidFill>
                <a:effectLst>
                  <a:outerShdw blurRad="38100" dist="38100" dir="2700000" algn="tl">
                    <a:srgbClr val="000000">
                      <a:alpha val="43137"/>
                    </a:srgbClr>
                  </a:outerShdw>
                </a:effectLst>
                <a:uLnTx/>
                <a:uFillTx/>
                <a:latin typeface="Papyrus" pitchFamily="66" charset="0"/>
                <a:ea typeface="+mj-ea"/>
                <a:cs typeface="+mj-cs"/>
              </a:rPr>
              <a:t>Work</a:t>
            </a:r>
            <a:r>
              <a:rPr kumimoji="0" lang="en-US" sz="2000" b="1" i="0" u="none" strike="noStrike" kern="1200" cap="none" spc="0" normalizeH="0" noProof="0" dirty="0" smtClean="0">
                <a:ln>
                  <a:noFill/>
                </a:ln>
                <a:solidFill>
                  <a:srgbClr val="800080"/>
                </a:solidFill>
                <a:effectLst>
                  <a:outerShdw blurRad="38100" dist="38100" dir="2700000" algn="tl">
                    <a:srgbClr val="000000">
                      <a:alpha val="43137"/>
                    </a:srgbClr>
                  </a:outerShdw>
                </a:effectLst>
                <a:uLnTx/>
                <a:uFillTx/>
                <a:latin typeface="Papyrus" pitchFamily="66" charset="0"/>
                <a:ea typeface="+mj-ea"/>
                <a:cs typeface="+mj-cs"/>
              </a:rPr>
              <a:t> towards People with Disability due to Leprosy</a:t>
            </a:r>
            <a:endParaRPr kumimoji="0" lang="en-IN" sz="2000" b="1" i="0" u="none" strike="noStrike" kern="1200" cap="none" spc="0" normalizeH="0" baseline="0" noProof="0" dirty="0">
              <a:ln>
                <a:noFill/>
              </a:ln>
              <a:solidFill>
                <a:srgbClr val="800080"/>
              </a:solidFill>
              <a:effectLst>
                <a:outerShdw blurRad="38100" dist="38100" dir="2700000" algn="tl">
                  <a:srgbClr val="000000">
                    <a:alpha val="43137"/>
                  </a:srgbClr>
                </a:outerShdw>
              </a:effectLst>
              <a:uLnTx/>
              <a:uFillTx/>
              <a:latin typeface="Papyrus" pitchFamily="66" charset="0"/>
              <a:ea typeface="+mj-ea"/>
              <a:cs typeface="+mj-cs"/>
            </a:endParaRPr>
          </a:p>
        </p:txBody>
      </p:sp>
      <p:sp>
        <p:nvSpPr>
          <p:cNvPr id="37" name="Subtitle 6"/>
          <p:cNvSpPr txBox="1">
            <a:spLocks/>
          </p:cNvSpPr>
          <p:nvPr/>
        </p:nvSpPr>
        <p:spPr>
          <a:xfrm>
            <a:off x="2196455" y="1669694"/>
            <a:ext cx="4608512" cy="1781689"/>
          </a:xfrm>
          <a:prstGeom prst="rect">
            <a:avLst/>
          </a:prstGeom>
          <a:noFill/>
        </p:spPr>
        <p:txBody>
          <a:bodyPr lIns="100770" tIns="50385" rIns="100770" bIns="50385">
            <a:normAutofit/>
          </a:bodyPr>
          <a:lstStyle/>
          <a:p>
            <a:pPr algn="just"/>
            <a:r>
              <a:rPr lang="en-US" sz="1200" dirty="0">
                <a:solidFill>
                  <a:srgbClr val="002060"/>
                </a:solidFill>
                <a:latin typeface="Times New Roman" panose="02020603050405020304" pitchFamily="18" charset="0"/>
                <a:cs typeface="Times New Roman" panose="02020603050405020304" pitchFamily="18" charset="0"/>
              </a:rPr>
              <a:t>Kusht </a:t>
            </a:r>
            <a:r>
              <a:rPr lang="en-US" sz="1200" dirty="0" smtClean="0">
                <a:solidFill>
                  <a:srgbClr val="002060"/>
                </a:solidFill>
                <a:latin typeface="Times New Roman" panose="02020603050405020304" pitchFamily="18" charset="0"/>
                <a:cs typeface="Times New Roman" panose="02020603050405020304" pitchFamily="18" charset="0"/>
              </a:rPr>
              <a:t>Niyantran </a:t>
            </a:r>
            <a:r>
              <a:rPr lang="en-US" sz="1200" dirty="0">
                <a:solidFill>
                  <a:srgbClr val="002060"/>
                </a:solidFill>
                <a:latin typeface="Times New Roman" panose="02020603050405020304" pitchFamily="18" charset="0"/>
                <a:cs typeface="Times New Roman" panose="02020603050405020304" pitchFamily="18" charset="0"/>
              </a:rPr>
              <a:t>Evum Unmoolan Samiti (KNEUS) is a home for all leprosy affected people. KNEUS  </a:t>
            </a:r>
            <a:r>
              <a:rPr lang="en-US" sz="1200" dirty="0" smtClean="0">
                <a:solidFill>
                  <a:srgbClr val="002060"/>
                </a:solidFill>
                <a:latin typeface="Times New Roman" panose="02020603050405020304" pitchFamily="18" charset="0"/>
                <a:cs typeface="Times New Roman" panose="02020603050405020304" pitchFamily="18" charset="0"/>
              </a:rPr>
              <a:t>organizes gathering on </a:t>
            </a:r>
            <a:r>
              <a:rPr lang="en-US" sz="1200" dirty="0">
                <a:solidFill>
                  <a:srgbClr val="002060"/>
                </a:solidFill>
                <a:latin typeface="Times New Roman" panose="02020603050405020304" pitchFamily="18" charset="0"/>
                <a:cs typeface="Times New Roman" panose="02020603050405020304" pitchFamily="18" charset="0"/>
              </a:rPr>
              <a:t>Christmas day and new year celebration every year </a:t>
            </a:r>
            <a:r>
              <a:rPr lang="en-US" sz="1200" dirty="0" smtClean="0">
                <a:solidFill>
                  <a:srgbClr val="002060"/>
                </a:solidFill>
                <a:latin typeface="Times New Roman" panose="02020603050405020304" pitchFamily="18" charset="0"/>
                <a:cs typeface="Times New Roman" panose="02020603050405020304" pitchFamily="18" charset="0"/>
              </a:rPr>
              <a:t>for </a:t>
            </a:r>
            <a:r>
              <a:rPr lang="en-US" sz="1200" dirty="0">
                <a:solidFill>
                  <a:srgbClr val="002060"/>
                </a:solidFill>
                <a:latin typeface="Times New Roman" panose="02020603050405020304" pitchFamily="18" charset="0"/>
                <a:cs typeface="Times New Roman" panose="02020603050405020304" pitchFamily="18" charset="0"/>
              </a:rPr>
              <a:t>leprosy affected families. On this awaited day all  participants from different leprosy colonies of Punjab</a:t>
            </a:r>
            <a:r>
              <a:rPr lang="en-US" sz="1200" dirty="0" smtClean="0">
                <a:solidFill>
                  <a:srgbClr val="002060"/>
                </a:solidFill>
                <a:latin typeface="Times New Roman" panose="02020603050405020304" pitchFamily="18" charset="0"/>
                <a:cs typeface="Times New Roman" panose="02020603050405020304" pitchFamily="18" charset="0"/>
              </a:rPr>
              <a:t>,</a:t>
            </a:r>
            <a:r>
              <a:rPr lang="en-US" sz="1200" dirty="0">
                <a:solidFill>
                  <a:srgbClr val="002060"/>
                </a:solidFill>
                <a:latin typeface="Times New Roman" panose="02020603050405020304" pitchFamily="18" charset="0"/>
                <a:cs typeface="Times New Roman" panose="02020603050405020304" pitchFamily="18" charset="0"/>
              </a:rPr>
              <a:t> Haryana, Bihar, Uttrakhand, Uttar Pradesh and Delhi were there to share the joyful occasion.</a:t>
            </a:r>
          </a:p>
          <a:p>
            <a:pPr algn="just"/>
            <a:r>
              <a:rPr lang="en-US" sz="1200" dirty="0">
                <a:solidFill>
                  <a:srgbClr val="002060"/>
                </a:solidFill>
                <a:latin typeface="Times New Roman" panose="02020603050405020304" pitchFamily="18" charset="0"/>
                <a:cs typeface="Times New Roman" panose="02020603050405020304" pitchFamily="18" charset="0"/>
              </a:rPr>
              <a:t>On this get together KNEUS provides  materials for their daily survivals like foodstuff, cloths, educational materials and </a:t>
            </a:r>
            <a:r>
              <a:rPr lang="en-US" sz="1200" b="1" dirty="0">
                <a:solidFill>
                  <a:srgbClr val="002060"/>
                </a:solidFill>
                <a:latin typeface="Times New Roman" panose="02020603050405020304" pitchFamily="18" charset="0"/>
                <a:cs typeface="Times New Roman" panose="02020603050405020304" pitchFamily="18" charset="0"/>
              </a:rPr>
              <a:t>Self care kits for leprosy affected people. </a:t>
            </a:r>
          </a:p>
          <a:p>
            <a:pPr algn="just"/>
            <a:endParaRPr lang="en-IN" sz="1200" dirty="0">
              <a:solidFill>
                <a:srgbClr val="002060"/>
              </a:solidFill>
              <a:latin typeface="Times New Roman" panose="02020603050405020304" pitchFamily="18" charset="0"/>
              <a:cs typeface="Times New Roman" panose="02020603050405020304" pitchFamily="18" charset="0"/>
            </a:endParaRPr>
          </a:p>
          <a:p>
            <a:pPr algn="just">
              <a:lnSpc>
                <a:spcPct val="110000"/>
              </a:lnSpc>
              <a:spcBef>
                <a:spcPct val="20000"/>
              </a:spcBef>
              <a:defRPr/>
            </a:pPr>
            <a:endParaRPr lang="en-US" sz="1200" dirty="0" smtClean="0">
              <a:solidFill>
                <a:srgbClr val="002060"/>
              </a:solidFill>
              <a:cs typeface="Arial" pitchFamily="34" charset="0"/>
            </a:endParaRPr>
          </a:p>
          <a:p>
            <a:pPr algn="just">
              <a:lnSpc>
                <a:spcPct val="110000"/>
              </a:lnSpc>
              <a:spcBef>
                <a:spcPct val="20000"/>
              </a:spcBef>
              <a:defRPr/>
            </a:pPr>
            <a:endParaRPr lang="en-US" sz="1200" dirty="0" smtClean="0">
              <a:solidFill>
                <a:srgbClr val="002060"/>
              </a:solidFill>
              <a:cs typeface="Arial" pitchFamily="34" charset="0"/>
            </a:endParaRPr>
          </a:p>
          <a:p>
            <a:pPr marL="377887" indent="-377887" algn="just">
              <a:lnSpc>
                <a:spcPct val="110000"/>
              </a:lnSpc>
              <a:spcBef>
                <a:spcPct val="20000"/>
              </a:spcBef>
              <a:defRPr/>
            </a:pPr>
            <a:endParaRPr lang="en-US" sz="1200" dirty="0" smtClean="0">
              <a:solidFill>
                <a:srgbClr val="002060"/>
              </a:solidFill>
              <a:cs typeface="Arial" pitchFamily="34" charset="0"/>
            </a:endParaRPr>
          </a:p>
          <a:p>
            <a:pPr marL="377887" indent="-377887" algn="just">
              <a:lnSpc>
                <a:spcPct val="110000"/>
              </a:lnSpc>
              <a:spcBef>
                <a:spcPct val="20000"/>
              </a:spcBef>
              <a:defRPr/>
            </a:pPr>
            <a:endParaRPr lang="en-US" sz="1200" dirty="0">
              <a:solidFill>
                <a:srgbClr val="002060"/>
              </a:solidFill>
              <a:cs typeface="Arial" pitchFamily="34" charset="0"/>
            </a:endParaRPr>
          </a:p>
        </p:txBody>
      </p:sp>
      <p:cxnSp>
        <p:nvCxnSpPr>
          <p:cNvPr id="3" name="Straight Connector 2"/>
          <p:cNvCxnSpPr/>
          <p:nvPr/>
        </p:nvCxnSpPr>
        <p:spPr>
          <a:xfrm>
            <a:off x="972319" y="1648594"/>
            <a:ext cx="5832648" cy="0"/>
          </a:xfrm>
          <a:prstGeom prst="line">
            <a:avLst/>
          </a:prstGeom>
          <a:ln w="12700">
            <a:solidFill>
              <a:srgbClr val="80008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900311" y="1746816"/>
            <a:ext cx="1119498" cy="1717581"/>
          </a:xfrm>
          <a:prstGeom prst="rect">
            <a:avLst/>
          </a:prstGeom>
          <a:noFill/>
        </p:spPr>
        <p:txBody>
          <a:bodyPr wrap="square" lIns="100770" tIns="50385" rIns="100770" bIns="50385">
            <a:spAutoFit/>
          </a:bodyPr>
          <a:lstStyle/>
          <a:p>
            <a:r>
              <a:rPr lang="en-US" sz="1500" b="1" dirty="0" smtClean="0">
                <a:solidFill>
                  <a:srgbClr val="00B0F0"/>
                </a:solidFill>
                <a:latin typeface="Berlin Sans FB" panose="020E0602020502020306" pitchFamily="34" charset="0"/>
                <a:cs typeface="Times New Roman" pitchFamily="18" charset="0"/>
              </a:rPr>
              <a:t>“A get-together for the families Affected by Leprosy ”</a:t>
            </a:r>
            <a:endParaRPr lang="en-IN" sz="1500" b="1" dirty="0">
              <a:solidFill>
                <a:srgbClr val="00B0F0"/>
              </a:solidFill>
              <a:latin typeface="Berlin Sans FB" panose="020E0602020502020306" pitchFamily="34"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815" y="7843208"/>
            <a:ext cx="1771700" cy="1993610"/>
          </a:xfrm>
          <a:prstGeom prst="rect">
            <a:avLst/>
          </a:prstGeom>
        </p:spPr>
      </p:pic>
      <p:sp>
        <p:nvSpPr>
          <p:cNvPr id="17" name="Oval 16"/>
          <p:cNvSpPr/>
          <p:nvPr/>
        </p:nvSpPr>
        <p:spPr>
          <a:xfrm>
            <a:off x="5051765" y="4018327"/>
            <a:ext cx="2315515" cy="2313634"/>
          </a:xfrm>
          <a:prstGeom prst="ellipse">
            <a:avLst/>
          </a:prstGeom>
          <a:solidFill>
            <a:schemeClr val="bg1"/>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22195" y="4743926"/>
            <a:ext cx="2000940" cy="830997"/>
          </a:xfrm>
          <a:prstGeom prst="rect">
            <a:avLst/>
          </a:prstGeom>
        </p:spPr>
        <p:txBody>
          <a:bodyPr wrap="square">
            <a:spAutoFit/>
          </a:bodyPr>
          <a:lstStyle/>
          <a:p>
            <a:pPr algn="ctr"/>
            <a:r>
              <a:rPr lang="en-US" sz="1600" b="1" dirty="0" smtClean="0">
                <a:solidFill>
                  <a:srgbClr val="00B0F0"/>
                </a:solidFill>
                <a:latin typeface="Adobe Ming Std L" panose="02020300000000000000" pitchFamily="18" charset="-128"/>
                <a:ea typeface="Adobe Ming Std L" panose="02020300000000000000" pitchFamily="18" charset="-128"/>
                <a:cs typeface="Times New Roman" panose="02020603050405020304" pitchFamily="18" charset="0"/>
              </a:rPr>
              <a:t>No. of Leprosy affected families attend- 200</a:t>
            </a:r>
            <a:endParaRPr lang="en-IN" sz="1600" b="1" dirty="0">
              <a:solidFill>
                <a:srgbClr val="00B0F0"/>
              </a:solidFill>
              <a:latin typeface="Adobe Ming Std L" panose="02020300000000000000" pitchFamily="18" charset="-128"/>
              <a:ea typeface="Adobe Ming Std L" panose="02020300000000000000" pitchFamily="18" charset="-128"/>
              <a:cs typeface="Times New Roman" panose="02020603050405020304" pitchFamily="18" charset="0"/>
            </a:endParaRPr>
          </a:p>
        </p:txBody>
      </p:sp>
      <p:sp>
        <p:nvSpPr>
          <p:cNvPr id="24" name="Oval 23"/>
          <p:cNvSpPr/>
          <p:nvPr/>
        </p:nvSpPr>
        <p:spPr>
          <a:xfrm>
            <a:off x="-1763985" y="3496662"/>
            <a:ext cx="5536066" cy="5372519"/>
          </a:xfrm>
          <a:prstGeom prst="ellipse">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cstate="print"/>
          <a:stretch>
            <a:fillRect/>
          </a:stretch>
        </p:blipFill>
        <p:spPr>
          <a:xfrm>
            <a:off x="-956615" y="3726050"/>
            <a:ext cx="4515638" cy="4913742"/>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p:cNvSpPr/>
          <p:nvPr/>
        </p:nvSpPr>
        <p:spPr>
          <a:xfrm rot="10800000">
            <a:off x="3566317" y="0"/>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Parallelogram 20"/>
          <p:cNvSpPr/>
          <p:nvPr/>
        </p:nvSpPr>
        <p:spPr>
          <a:xfrm>
            <a:off x="4066383" y="0"/>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Parallelogram 21"/>
          <p:cNvSpPr/>
          <p:nvPr/>
        </p:nvSpPr>
        <p:spPr>
          <a:xfrm>
            <a:off x="-219897" y="0"/>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Parallelogram 27"/>
          <p:cNvSpPr/>
          <p:nvPr/>
        </p:nvSpPr>
        <p:spPr>
          <a:xfrm>
            <a:off x="-577087" y="9363898"/>
            <a:ext cx="4857784" cy="1077090"/>
          </a:xfrm>
          <a:prstGeom prst="parallelogram">
            <a:avLst>
              <a:gd name="adj" fmla="val 44693"/>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sosceles Triangle 28"/>
          <p:cNvSpPr/>
          <p:nvPr/>
        </p:nvSpPr>
        <p:spPr>
          <a:xfrm>
            <a:off x="3780631" y="9363898"/>
            <a:ext cx="1000132" cy="1077090"/>
          </a:xfrm>
          <a:prstGeom prst="triangl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Parallelogram 29"/>
          <p:cNvSpPr/>
          <p:nvPr/>
        </p:nvSpPr>
        <p:spPr>
          <a:xfrm>
            <a:off x="3852069" y="10072758"/>
            <a:ext cx="4714908" cy="362710"/>
          </a:xfrm>
          <a:prstGeom prst="parallelogram">
            <a:avLst>
              <a:gd name="adj" fmla="val 3772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
          <p:cNvPicPr>
            <a:picLocks noChangeAspect="1" noChangeArrowheads="1"/>
          </p:cNvPicPr>
          <p:nvPr/>
        </p:nvPicPr>
        <p:blipFill>
          <a:blip r:embed="rId2" cstate="print"/>
          <a:srcRect/>
          <a:stretch>
            <a:fillRect/>
          </a:stretch>
        </p:blipFill>
        <p:spPr bwMode="auto">
          <a:xfrm>
            <a:off x="280169" y="9985739"/>
            <a:ext cx="428628" cy="378291"/>
          </a:xfrm>
          <a:prstGeom prst="rect">
            <a:avLst/>
          </a:prstGeom>
          <a:noFill/>
          <a:ln w="9525">
            <a:noFill/>
            <a:miter lim="800000"/>
            <a:headEnd/>
            <a:tailEnd/>
          </a:ln>
          <a:effectLst/>
        </p:spPr>
      </p:pic>
      <p:sp>
        <p:nvSpPr>
          <p:cNvPr id="33" name="Title 1"/>
          <p:cNvSpPr txBox="1">
            <a:spLocks/>
          </p:cNvSpPr>
          <p:nvPr/>
        </p:nvSpPr>
        <p:spPr>
          <a:xfrm>
            <a:off x="4210431" y="10078278"/>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i="0" u="none" strike="noStrike" kern="1200" cap="none" spc="0" normalizeH="0" baseline="0" noProof="0" dirty="0" smtClean="0">
                <a:ln>
                  <a:noFill/>
                </a:ln>
                <a:solidFill>
                  <a:schemeClr val="bg1"/>
                </a:solidFill>
                <a:effectLst/>
                <a:uLnTx/>
                <a:uFillTx/>
                <a:latin typeface="Papyrus" pitchFamily="66" charset="0"/>
                <a:ea typeface="+mj-ea"/>
                <a:cs typeface="+mj-cs"/>
              </a:rPr>
              <a:t>www.kneus.in</a:t>
            </a:r>
            <a:endParaRPr kumimoji="0" lang="en-IN" sz="12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4" name="Title 1"/>
          <p:cNvSpPr txBox="1">
            <a:spLocks/>
          </p:cNvSpPr>
          <p:nvPr/>
        </p:nvSpPr>
        <p:spPr>
          <a:xfrm>
            <a:off x="280169" y="10078277"/>
            <a:ext cx="3785042" cy="35719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100" dirty="0" smtClean="0">
                <a:solidFill>
                  <a:schemeClr val="bg1"/>
                </a:solidFill>
                <a:latin typeface="Papyrus" pitchFamily="66" charset="0"/>
                <a:ea typeface="+mj-ea"/>
                <a:cs typeface="+mj-cs"/>
              </a:rPr>
              <a:t>Kusht  Niyantran Evum  Unmoolan Samiti</a:t>
            </a:r>
            <a:endParaRPr kumimoji="0" lang="en-IN" sz="1100" i="0" u="none" strike="noStrike" kern="1200" cap="none" spc="0" normalizeH="0" baseline="0" noProof="0" dirty="0">
              <a:ln>
                <a:noFill/>
              </a:ln>
              <a:solidFill>
                <a:schemeClr val="bg1"/>
              </a:solidFill>
              <a:effectLst/>
              <a:uLnTx/>
              <a:uFillTx/>
              <a:latin typeface="Papyrus" pitchFamily="66" charset="0"/>
              <a:ea typeface="+mj-ea"/>
              <a:cs typeface="+mj-cs"/>
            </a:endParaRPr>
          </a:p>
        </p:txBody>
      </p:sp>
      <p:sp>
        <p:nvSpPr>
          <p:cNvPr id="35" name="Title 1"/>
          <p:cNvSpPr txBox="1">
            <a:spLocks/>
          </p:cNvSpPr>
          <p:nvPr/>
        </p:nvSpPr>
        <p:spPr>
          <a:xfrm>
            <a:off x="780235" y="1219965"/>
            <a:ext cx="6072229" cy="357191"/>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Papyrus" pitchFamily="66" charset="0"/>
                <a:ea typeface="+mj-ea"/>
                <a:cs typeface="+mj-cs"/>
              </a:rPr>
              <a:t>Work</a:t>
            </a:r>
            <a:r>
              <a:rPr kumimoji="0" lang="en-US" sz="2000" b="1" i="0" u="none" strike="noStrike" kern="1200" cap="none" spc="0" normalizeH="0" noProof="0" dirty="0" smtClean="0">
                <a:ln>
                  <a:noFill/>
                </a:ln>
                <a:solidFill>
                  <a:schemeClr val="accent6">
                    <a:lumMod val="75000"/>
                  </a:schemeClr>
                </a:solidFill>
                <a:effectLst>
                  <a:outerShdw blurRad="38100" dist="38100" dir="2700000" algn="tl">
                    <a:srgbClr val="000000">
                      <a:alpha val="43137"/>
                    </a:srgbClr>
                  </a:outerShdw>
                </a:effectLst>
                <a:uLnTx/>
                <a:uFillTx/>
                <a:latin typeface="Papyrus" pitchFamily="66" charset="0"/>
                <a:ea typeface="+mj-ea"/>
                <a:cs typeface="+mj-cs"/>
              </a:rPr>
              <a:t> towards People with Disability due to Leprosy</a:t>
            </a:r>
            <a:endParaRPr kumimoji="0" lang="en-IN" sz="20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Papyrus" pitchFamily="66" charset="0"/>
              <a:ea typeface="+mj-ea"/>
              <a:cs typeface="+mj-cs"/>
            </a:endParaRPr>
          </a:p>
        </p:txBody>
      </p:sp>
      <p:cxnSp>
        <p:nvCxnSpPr>
          <p:cNvPr id="3" name="Straight Connector 2"/>
          <p:cNvCxnSpPr/>
          <p:nvPr/>
        </p:nvCxnSpPr>
        <p:spPr>
          <a:xfrm>
            <a:off x="972319" y="1648594"/>
            <a:ext cx="5832648" cy="0"/>
          </a:xfrm>
          <a:prstGeom prst="line">
            <a:avLst/>
          </a:prstGeom>
          <a:ln w="12700">
            <a:solidFill>
              <a:srgbClr val="80008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92526" y="1692102"/>
            <a:ext cx="5959937" cy="286420"/>
          </a:xfrm>
          <a:prstGeom prst="rect">
            <a:avLst/>
          </a:prstGeom>
          <a:noFill/>
        </p:spPr>
        <p:txBody>
          <a:bodyPr wrap="square" lIns="100770" tIns="50385" rIns="100770" bIns="50385">
            <a:spAutoFit/>
          </a:bodyPr>
          <a:lstStyle/>
          <a:p>
            <a:r>
              <a:rPr lang="en-US" sz="1200" b="1" dirty="0" smtClean="0">
                <a:solidFill>
                  <a:schemeClr val="accent6">
                    <a:lumMod val="75000"/>
                  </a:schemeClr>
                </a:solidFill>
                <a:latin typeface="Times New Roman" pitchFamily="18" charset="0"/>
                <a:cs typeface="Times New Roman" pitchFamily="18" charset="0"/>
              </a:rPr>
              <a:t>EDUCATIONAL </a:t>
            </a:r>
            <a:r>
              <a:rPr lang="en-US" sz="1200" b="1" dirty="0">
                <a:solidFill>
                  <a:schemeClr val="accent6">
                    <a:lumMod val="75000"/>
                  </a:schemeClr>
                </a:solidFill>
                <a:latin typeface="Times New Roman" pitchFamily="18" charset="0"/>
                <a:cs typeface="Times New Roman" pitchFamily="18" charset="0"/>
              </a:rPr>
              <a:t>SUPPORT TO CHILDREN OF LEPROSY AFFECTED FAMILIES </a:t>
            </a:r>
            <a:endParaRPr lang="en-IN" sz="1200" b="1" dirty="0">
              <a:solidFill>
                <a:schemeClr val="accent6">
                  <a:lumMod val="75000"/>
                </a:scheme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935" y="8205564"/>
            <a:ext cx="1781175"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C:\Users\Arman\Desktop\DSC008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217" y="6574193"/>
            <a:ext cx="4580582" cy="2575852"/>
          </a:xfrm>
          <a:prstGeom prst="round2DiagRect">
            <a:avLst>
              <a:gd name="adj1" fmla="val 16667"/>
              <a:gd name="adj2" fmla="val 0"/>
            </a:avLst>
          </a:prstGeom>
          <a:ln w="88900" cap="sq">
            <a:solidFill>
              <a:schemeClr val="accent6">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209" y="4140374"/>
            <a:ext cx="2767392" cy="2184507"/>
          </a:xfrm>
          <a:prstGeom prst="round2DiagRect">
            <a:avLst>
              <a:gd name="adj1" fmla="val 50000"/>
              <a:gd name="adj2" fmla="val 50000"/>
            </a:avLst>
          </a:prstGeom>
          <a:ln w="57150">
            <a:solidFill>
              <a:schemeClr val="accent6">
                <a:lumMod val="75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2" name="Oval 31"/>
          <p:cNvSpPr/>
          <p:nvPr/>
        </p:nvSpPr>
        <p:spPr>
          <a:xfrm>
            <a:off x="3348583" y="2217730"/>
            <a:ext cx="5616624" cy="5595052"/>
          </a:xfrm>
          <a:prstGeom prst="ellipse">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6615" y="2556198"/>
            <a:ext cx="4886774" cy="495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37"/>
          <p:cNvSpPr/>
          <p:nvPr/>
        </p:nvSpPr>
        <p:spPr>
          <a:xfrm>
            <a:off x="900311" y="1950095"/>
            <a:ext cx="3094064" cy="1902247"/>
          </a:xfrm>
          <a:prstGeom prst="rect">
            <a:avLst/>
          </a:prstGeom>
        </p:spPr>
        <p:txBody>
          <a:bodyPr wrap="square" lIns="100770" tIns="50385" rIns="100770" bIns="50385">
            <a:spAutoFit/>
          </a:bodyPr>
          <a:lstStyle/>
          <a:p>
            <a:pPr algn="just"/>
            <a:r>
              <a:rPr lang="en-US" sz="1300" b="1" dirty="0" smtClean="0">
                <a:latin typeface="Times New Roman" pitchFamily="18" charset="0"/>
                <a:cs typeface="Times New Roman" pitchFamily="18" charset="0"/>
              </a:rPr>
              <a:t>The present activity for the Leprosy affected families </a:t>
            </a:r>
            <a:r>
              <a:rPr lang="en-US" sz="1300" dirty="0" smtClean="0">
                <a:latin typeface="Times New Roman" pitchFamily="18" charset="0"/>
                <a:cs typeface="Times New Roman" pitchFamily="18" charset="0"/>
              </a:rPr>
              <a:t>. Every year the KNEUS  recruits  children from nearby leprosy colonies  with in collaboration of Fr. </a:t>
            </a:r>
            <a:r>
              <a:rPr lang="en-US" sz="1300" dirty="0" err="1" smtClean="0">
                <a:latin typeface="Times New Roman" pitchFamily="18" charset="0"/>
                <a:cs typeface="Times New Roman" pitchFamily="18" charset="0"/>
              </a:rPr>
              <a:t>Agnel</a:t>
            </a:r>
            <a:r>
              <a:rPr lang="en-US" sz="1300" dirty="0" smtClean="0">
                <a:latin typeface="Times New Roman" pitchFamily="18" charset="0"/>
                <a:cs typeface="Times New Roman" pitchFamily="18" charset="0"/>
              </a:rPr>
              <a:t> </a:t>
            </a:r>
            <a:r>
              <a:rPr lang="en-US" sz="1300" dirty="0" err="1" smtClean="0">
                <a:latin typeface="Times New Roman" pitchFamily="18" charset="0"/>
                <a:cs typeface="Times New Roman" pitchFamily="18" charset="0"/>
              </a:rPr>
              <a:t>Balbhawan</a:t>
            </a:r>
            <a:r>
              <a:rPr lang="en-US" sz="1300" dirty="0" smtClean="0">
                <a:latin typeface="Times New Roman" pitchFamily="18" charset="0"/>
                <a:cs typeface="Times New Roman" pitchFamily="18" charset="0"/>
              </a:rPr>
              <a:t> Greater Noida for their education. With the generosity of Fr. </a:t>
            </a:r>
            <a:r>
              <a:rPr lang="en-US" sz="1300" dirty="0" err="1" smtClean="0">
                <a:latin typeface="Times New Roman" pitchFamily="18" charset="0"/>
                <a:cs typeface="Times New Roman" pitchFamily="18" charset="0"/>
              </a:rPr>
              <a:t>Agnel</a:t>
            </a:r>
            <a:r>
              <a:rPr lang="en-US" sz="1300" dirty="0" smtClean="0">
                <a:latin typeface="Times New Roman" pitchFamily="18" charset="0"/>
                <a:cs typeface="Times New Roman" pitchFamily="18" charset="0"/>
              </a:rPr>
              <a:t> </a:t>
            </a:r>
            <a:r>
              <a:rPr lang="en-US" sz="1300" dirty="0" err="1" smtClean="0">
                <a:latin typeface="Times New Roman" pitchFamily="18" charset="0"/>
                <a:cs typeface="Times New Roman" pitchFamily="18" charset="0"/>
              </a:rPr>
              <a:t>Balbhawan</a:t>
            </a:r>
            <a:r>
              <a:rPr lang="en-US" sz="1300" dirty="0" smtClean="0">
                <a:latin typeface="Times New Roman" pitchFamily="18" charset="0"/>
                <a:cs typeface="Times New Roman" pitchFamily="18" charset="0"/>
              </a:rPr>
              <a:t> KNEUS gets 15 seats in the school for the future of the children in buildup. </a:t>
            </a:r>
            <a:endParaRPr lang="en-IN" sz="1300" dirty="0">
              <a:latin typeface="Times New Roman" pitchFamily="18" charset="0"/>
              <a:cs typeface="Times New Roman" pitchFamily="18" charset="0"/>
            </a:endParaRPr>
          </a:p>
        </p:txBody>
      </p:sp>
    </p:spTree>
    <p:extLst>
      <p:ext uri="{BB962C8B-B14F-4D97-AF65-F5344CB8AC3E}">
        <p14:creationId xmlns:p14="http://schemas.microsoft.com/office/powerpoint/2010/main" val="22485366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4569906</TotalTime>
  <Words>1706</Words>
  <Application>Microsoft Office PowerPoint</Application>
  <PresentationFormat>Custom</PresentationFormat>
  <Paragraphs>220</Paragraphs>
  <Slides>16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Adobe Ming Std L</vt:lpstr>
      <vt:lpstr>Aparajita</vt:lpstr>
      <vt:lpstr>Arial</vt:lpstr>
      <vt:lpstr>Berlin Sans FB</vt:lpstr>
      <vt:lpstr>Calibri</vt:lpstr>
      <vt:lpstr>Mangal</vt:lpstr>
      <vt:lpstr>Papyrus</vt:lpstr>
      <vt:lpstr>Tahoma</vt:lpstr>
      <vt:lpstr>Times New Roman</vt:lpstr>
      <vt:lpstr>Vladimir Script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samsung</dc:creator>
  <cp:lastModifiedBy>Admin</cp:lastModifiedBy>
  <cp:revision>89</cp:revision>
  <dcterms:created xsi:type="dcterms:W3CDTF">2011-07-09T07:38:33Z</dcterms:created>
  <dcterms:modified xsi:type="dcterms:W3CDTF">2021-11-25T05:46:16Z</dcterms:modified>
</cp:coreProperties>
</file>